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58" r:id="rId5"/>
    <p:sldId id="265" r:id="rId6"/>
    <p:sldId id="263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303BAD-1E81-D91B-C52E-F8385E444B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38046-7C8D-6EC2-39C4-C0E21077FD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12/4/2022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2427E-1AA1-4144-50AF-A05309B2DF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49810-1C15-545A-19A2-08D5E4967C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FDF7CEF-5867-4883-90A5-C35DF67104C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94761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12/4/2022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F4E16C1-FB5F-4046-B619-6BE8600AA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8952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6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8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7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7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8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5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8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06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17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128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F7EA0E-9196-4767-BBF1-F01DC4315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w Angle View Of Clouds In Sky">
            <a:extLst>
              <a:ext uri="{FF2B5EF4-FFF2-40B4-BE49-F238E27FC236}">
                <a16:creationId xmlns:a16="http://schemas.microsoft.com/office/drawing/2014/main" id="{26425DAA-7EC7-7A37-D31F-EA7DFA961C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82" r="6217" b="-1"/>
          <a:stretch/>
        </p:blipFill>
        <p:spPr>
          <a:xfrm>
            <a:off x="20" y="10"/>
            <a:ext cx="9143980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6F333A-62E0-4AF3-80DE-CFDF4B376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custGeom>
            <a:avLst/>
            <a:gdLst>
              <a:gd name="connsiteX0" fmla="*/ 3153473 w 12192000"/>
              <a:gd name="connsiteY0" fmla="*/ 805938 h 6858000"/>
              <a:gd name="connsiteX1" fmla="*/ 964227 w 12192000"/>
              <a:gd name="connsiteY1" fmla="*/ 2995186 h 6858000"/>
              <a:gd name="connsiteX2" fmla="*/ 964227 w 12192000"/>
              <a:gd name="connsiteY2" fmla="*/ 3263695 h 6858000"/>
              <a:gd name="connsiteX3" fmla="*/ 964227 w 12192000"/>
              <a:gd name="connsiteY3" fmla="*/ 4781551 h 6858000"/>
              <a:gd name="connsiteX4" fmla="*/ 5343237 w 12192000"/>
              <a:gd name="connsiteY4" fmla="*/ 4781551 h 6858000"/>
              <a:gd name="connsiteX5" fmla="*/ 5343237 w 12192000"/>
              <a:gd name="connsiteY5" fmla="*/ 2995186 h 6858000"/>
              <a:gd name="connsiteX6" fmla="*/ 3153992 w 12192000"/>
              <a:gd name="connsiteY6" fmla="*/ 805938 h 6858000"/>
              <a:gd name="connsiteX7" fmla="*/ 0 w 12192000"/>
              <a:gd name="connsiteY7" fmla="*/ 0 h 6858000"/>
              <a:gd name="connsiteX8" fmla="*/ 12192000 w 12192000"/>
              <a:gd name="connsiteY8" fmla="*/ 0 h 6858000"/>
              <a:gd name="connsiteX9" fmla="*/ 12192000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3153473" y="805938"/>
                </a:moveTo>
                <a:cubicBezTo>
                  <a:pt x="1944364" y="805938"/>
                  <a:pt x="964227" y="1786104"/>
                  <a:pt x="964227" y="2995186"/>
                </a:cubicBezTo>
                <a:lnTo>
                  <a:pt x="964227" y="3263695"/>
                </a:lnTo>
                <a:lnTo>
                  <a:pt x="964227" y="4781551"/>
                </a:lnTo>
                <a:lnTo>
                  <a:pt x="5343237" y="4781551"/>
                </a:lnTo>
                <a:lnTo>
                  <a:pt x="5343237" y="2995186"/>
                </a:lnTo>
                <a:cubicBezTo>
                  <a:pt x="5343237" y="1786104"/>
                  <a:pt x="4363097" y="805938"/>
                  <a:pt x="3153992" y="80593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950DE-8484-87D9-9A14-9B738FEEB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670" y="5164837"/>
            <a:ext cx="7791023" cy="1569660"/>
          </a:xfrm>
        </p:spPr>
        <p:txBody>
          <a:bodyPr anchor="ctr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Decisions: Some Wise, Others Unwise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2E39B-17FA-68F9-DC39-41F0BB4EC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9238" y="2229169"/>
            <a:ext cx="4416046" cy="2278765"/>
          </a:xfrm>
        </p:spPr>
        <p:txBody>
          <a:bodyPr anchor="b">
            <a:spAutoFit/>
          </a:bodyPr>
          <a:lstStyle/>
          <a:p>
            <a:pPr algn="r"/>
            <a:r>
              <a:rPr lang="en-US" sz="2400" b="1" cap="none" dirty="0">
                <a:solidFill>
                  <a:srgbClr val="FFFFFF"/>
                </a:solidFill>
              </a:rPr>
              <a:t>Joel 3:14</a:t>
            </a:r>
            <a:r>
              <a:rPr lang="en-US" sz="2400" cap="none" dirty="0">
                <a:solidFill>
                  <a:srgbClr val="FFFFFF"/>
                </a:solidFill>
              </a:rPr>
              <a:t>, </a:t>
            </a:r>
            <a:r>
              <a:rPr lang="en-US" sz="2400" i="1" cap="none" dirty="0">
                <a:solidFill>
                  <a:srgbClr val="FFFFFF"/>
                </a:solidFill>
              </a:rPr>
              <a:t>“</a:t>
            </a:r>
            <a:r>
              <a:rPr lang="en-US" sz="2400" b="1" i="1" cap="none" dirty="0">
                <a:solidFill>
                  <a:srgbClr val="FFFFFF"/>
                </a:solidFill>
              </a:rPr>
              <a:t>Multitudes, multitudes in the valley of decision! For the day of Jehovah is near in the valley of decision</a:t>
            </a:r>
            <a:r>
              <a:rPr lang="en-US" sz="2400" i="1" cap="none" dirty="0">
                <a:solidFill>
                  <a:srgbClr val="FFFFFF"/>
                </a:solidFill>
              </a:rPr>
              <a:t>.”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6BEECB0-0766-4C59-B86E-5D26B7D8E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6242" y="5150063"/>
            <a:ext cx="7743826" cy="0"/>
          </a:xfrm>
          <a:prstGeom prst="line">
            <a:avLst/>
          </a:prstGeom>
          <a:ln w="1079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67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86383-D13B-C668-5F5D-CC6E26F2E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2065984"/>
            <a:ext cx="8101737" cy="341792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i="0" u="sng" strike="noStrike" baseline="0" dirty="0">
                <a:solidFill>
                  <a:schemeClr val="tx1"/>
                </a:solidFill>
              </a:rPr>
              <a:t>God is the founder of the family</a:t>
            </a:r>
            <a:r>
              <a:rPr lang="en-US" sz="2800" b="1" i="0" u="none" strike="noStrike" baseline="0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</a:rPr>
              <a:t>In His infinite wisdom God saw that it was not good for the man to be alone, and He made for him a suitable companion.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</a:rPr>
              <a:t>Man and woman ideally meet the needs of each other.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B8969A-A6E1-16DC-93A5-08568A9F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60" y="239583"/>
            <a:ext cx="8024733" cy="144655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“Look Before You Leap!” Into Marriage!</a:t>
            </a:r>
          </a:p>
        </p:txBody>
      </p:sp>
    </p:spTree>
    <p:extLst>
      <p:ext uri="{BB962C8B-B14F-4D97-AF65-F5344CB8AC3E}">
        <p14:creationId xmlns:p14="http://schemas.microsoft.com/office/powerpoint/2010/main" val="179322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86383-D13B-C668-5F5D-CC6E26F2E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894534"/>
            <a:ext cx="8837195" cy="4355038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i="0" u="sng" strike="noStrike" baseline="0" dirty="0">
                <a:solidFill>
                  <a:schemeClr val="tx1"/>
                </a:solidFill>
              </a:rPr>
              <a:t>God is the founder of the family</a:t>
            </a:r>
            <a:r>
              <a:rPr lang="en-US" sz="2800" b="1" i="0" u="none" strike="noStrike" baseline="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God instructed them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“be fruitful and multiply”</a:t>
            </a:r>
            <a:br>
              <a:rPr lang="en-US" sz="2800" b="0" i="1" u="none" strike="noStrike" baseline="0" dirty="0">
                <a:solidFill>
                  <a:schemeClr val="tx1"/>
                </a:solidFill>
              </a:rPr>
            </a:br>
            <a:r>
              <a:rPr lang="en-US" sz="2800" b="0" u="none" strike="noStrike" baseline="0" dirty="0">
                <a:solidFill>
                  <a:schemeClr val="tx1"/>
                </a:solidFill>
              </a:rPr>
              <a:t>Genesis 1:28.</a:t>
            </a:r>
          </a:p>
          <a:p>
            <a:pPr>
              <a:lnSpc>
                <a:spcPct val="100000"/>
              </a:lnSpc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It was then in the divine plan for all time that a man should,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“Leave father and mother and shall cleave unto his wife and they shall become one flesh”</a:t>
            </a:r>
            <a:r>
              <a:rPr lang="en-US" sz="2800" b="0" u="none" strike="noStrike" baseline="0" dirty="0">
                <a:solidFill>
                  <a:schemeClr val="tx1"/>
                </a:solidFill>
              </a:rPr>
              <a:t> Genesis 2:24</a:t>
            </a:r>
          </a:p>
          <a:p>
            <a:pPr>
              <a:lnSpc>
                <a:spcPct val="100000"/>
              </a:lnSpc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This union was ordained of God, and man was not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to “put asunder what God hath joined together.”</a:t>
            </a:r>
            <a:br>
              <a:rPr lang="en-US" sz="2800" b="0" i="1" u="none" strike="noStrike" baseline="0" dirty="0">
                <a:solidFill>
                  <a:schemeClr val="tx1"/>
                </a:solidFill>
              </a:rPr>
            </a:br>
            <a:r>
              <a:rPr lang="en-US" sz="2800" b="0" u="none" strike="noStrike" baseline="0" dirty="0">
                <a:solidFill>
                  <a:schemeClr val="tx1"/>
                </a:solidFill>
              </a:rPr>
              <a:t>Matthew 19:6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50B7A7-CA37-E781-77AB-9670BCB79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60" y="239583"/>
            <a:ext cx="8024733" cy="144655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“Look Before You Leap!” Into Marriage!</a:t>
            </a:r>
          </a:p>
        </p:txBody>
      </p:sp>
    </p:spTree>
    <p:extLst>
      <p:ext uri="{BB962C8B-B14F-4D97-AF65-F5344CB8AC3E}">
        <p14:creationId xmlns:p14="http://schemas.microsoft.com/office/powerpoint/2010/main" val="240748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AEABF-2DFB-C02C-57A5-CC33C3F56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59" y="1711593"/>
            <a:ext cx="7986234" cy="45371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3200" u="sng" dirty="0">
                <a:solidFill>
                  <a:schemeClr val="tx1"/>
                </a:solidFill>
              </a:rPr>
              <a:t>Adam and Eve</a:t>
            </a:r>
            <a:r>
              <a:rPr lang="en-US" sz="3200" dirty="0">
                <a:solidFill>
                  <a:schemeClr val="tx1"/>
                </a:solidFill>
              </a:rPr>
              <a:t>. Genesis 2:16-17; 3:6</a:t>
            </a:r>
          </a:p>
          <a:p>
            <a:pPr lvl="1">
              <a:lnSpc>
                <a:spcPct val="100000"/>
              </a:lnSpc>
            </a:pPr>
            <a:r>
              <a:rPr lang="en-US" sz="2800" i="0" dirty="0">
                <a:solidFill>
                  <a:schemeClr val="tx1"/>
                </a:solidFill>
              </a:rPr>
              <a:t>Look at what Adam’s wrong decision cost! </a:t>
            </a:r>
            <a:br>
              <a:rPr lang="en-US" sz="2800" i="0" dirty="0">
                <a:solidFill>
                  <a:schemeClr val="tx1"/>
                </a:solidFill>
              </a:rPr>
            </a:br>
            <a:r>
              <a:rPr lang="en-US" sz="2800" i="0" dirty="0">
                <a:solidFill>
                  <a:schemeClr val="tx1"/>
                </a:solidFill>
              </a:rPr>
              <a:t>1 Corinthians 15:21-22, </a:t>
            </a:r>
            <a:r>
              <a:rPr lang="en-US" sz="2800" dirty="0">
                <a:solidFill>
                  <a:schemeClr val="tx1"/>
                </a:solidFill>
              </a:rPr>
              <a:t>“For since by man (came) death, by man (came) also the resurrection of the dead. For as in Adam all die, so also in Christ shall all be made alive.”</a:t>
            </a:r>
          </a:p>
          <a:p>
            <a:pPr>
              <a:lnSpc>
                <a:spcPct val="100000"/>
              </a:lnSpc>
            </a:pPr>
            <a:r>
              <a:rPr lang="en-US" sz="3200" u="sng" dirty="0">
                <a:solidFill>
                  <a:schemeClr val="tx1"/>
                </a:solidFill>
              </a:rPr>
              <a:t>Cain</a:t>
            </a:r>
            <a:r>
              <a:rPr lang="en-US" sz="3200" dirty="0">
                <a:solidFill>
                  <a:schemeClr val="tx1"/>
                </a:solidFill>
              </a:rPr>
              <a:t>. Genesis 4:1-16</a:t>
            </a:r>
          </a:p>
          <a:p>
            <a:pPr>
              <a:lnSpc>
                <a:spcPct val="100000"/>
              </a:lnSpc>
            </a:pPr>
            <a:r>
              <a:rPr lang="en-US" sz="3200" u="sng" dirty="0">
                <a:solidFill>
                  <a:schemeClr val="tx1"/>
                </a:solidFill>
              </a:rPr>
              <a:t>Abraham’s nephew, Lot</a:t>
            </a:r>
            <a:r>
              <a:rPr lang="en-US" sz="3200" dirty="0">
                <a:solidFill>
                  <a:schemeClr val="tx1"/>
                </a:solidFill>
              </a:rPr>
              <a:t>! Genesis 13:8-12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(cf. Genesis 19:26).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F05E9E5-AE90-6978-A89C-23E6F2D4E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23296"/>
            <a:ext cx="8437116" cy="1446550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Bible Examples Of Unwise Decisions.</a:t>
            </a:r>
          </a:p>
        </p:txBody>
      </p:sp>
    </p:spTree>
    <p:extLst>
      <p:ext uri="{BB962C8B-B14F-4D97-AF65-F5344CB8AC3E}">
        <p14:creationId xmlns:p14="http://schemas.microsoft.com/office/powerpoint/2010/main" val="424402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AEABF-2DFB-C02C-57A5-CC33C3F56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349642"/>
            <a:ext cx="8829675" cy="4900059"/>
          </a:xfrm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chemeClr val="tx1"/>
                </a:solidFill>
              </a:rPr>
              <a:t>Achan</a:t>
            </a:r>
            <a:r>
              <a:rPr lang="en-US" sz="2800" dirty="0">
                <a:solidFill>
                  <a:schemeClr val="tx1"/>
                </a:solidFill>
              </a:rPr>
              <a:t>. Joshua 6-7</a:t>
            </a:r>
          </a:p>
          <a:p>
            <a:r>
              <a:rPr lang="en-US" sz="2800" u="sng" dirty="0">
                <a:solidFill>
                  <a:schemeClr val="tx1"/>
                </a:solidFill>
              </a:rPr>
              <a:t>David</a:t>
            </a:r>
            <a:r>
              <a:rPr lang="en-US" sz="2800" dirty="0">
                <a:solidFill>
                  <a:schemeClr val="tx1"/>
                </a:solidFill>
              </a:rPr>
              <a:t>. 2 Samuel 11-12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May we heed the words of this great hero of faith to his son Solomon …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1 Chronicles 28:9, </a:t>
            </a:r>
            <a:r>
              <a:rPr lang="en-US" sz="2400" dirty="0">
                <a:solidFill>
                  <a:schemeClr val="tx1"/>
                </a:solidFill>
              </a:rPr>
              <a:t>“And thou, Solomon my son, know thou the God of thy father, and serve him with a perfect heart and with a willing mind; for Jehovah searcheth all hearts, and understandeth all the imaginations of the thoughts: if thou seek him, he will be found of thee; but if thou forsake him, he will cast thee off for ever.”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B07AB92-ACE2-8E78-5CDE-CFB99C86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23296"/>
            <a:ext cx="8437116" cy="1446550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Bible Examples Of Unwise Decisions.</a:t>
            </a:r>
          </a:p>
        </p:txBody>
      </p:sp>
    </p:spTree>
    <p:extLst>
      <p:ext uri="{BB962C8B-B14F-4D97-AF65-F5344CB8AC3E}">
        <p14:creationId xmlns:p14="http://schemas.microsoft.com/office/powerpoint/2010/main" val="342891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9DA4-33ED-1120-02C2-90F87C271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984" y="700405"/>
            <a:ext cx="8437116" cy="769441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Bible Examples Of Wise Decisions.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AEABF-2DFB-C02C-57A5-CC33C3F56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84" y="1806842"/>
            <a:ext cx="7986234" cy="3255891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Wise Choices!!! Hebrews 11</a:t>
            </a:r>
          </a:p>
          <a:p>
            <a:pPr marL="0" indent="0">
              <a:buNone/>
            </a:pPr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>
                <a:solidFill>
                  <a:schemeClr val="tx1"/>
                </a:solidFill>
              </a:rPr>
              <a:t>Decision is ours! Joshua 24:15;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1 Kings 18:21</a:t>
            </a:r>
          </a:p>
        </p:txBody>
      </p:sp>
    </p:spTree>
    <p:extLst>
      <p:ext uri="{BB962C8B-B14F-4D97-AF65-F5344CB8AC3E}">
        <p14:creationId xmlns:p14="http://schemas.microsoft.com/office/powerpoint/2010/main" val="230347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ault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388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 Pro Light</vt:lpstr>
      <vt:lpstr>VaultVTI</vt:lpstr>
      <vt:lpstr>Decisions: Some Wise, Others Unwise</vt:lpstr>
      <vt:lpstr>“Look Before You Leap!” Into Marriage!</vt:lpstr>
      <vt:lpstr>“Look Before You Leap!” Into Marriage!</vt:lpstr>
      <vt:lpstr>Bible Examples Of Unwise Decisions.</vt:lpstr>
      <vt:lpstr>Bible Examples Of Unwise Decisions.</vt:lpstr>
      <vt:lpstr>Bible Examples Of Wise Decisions.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Decisions: Some Wise, Others Otherwise</dc:title>
  <dc:creator>mgalloway2715@gmail.com</dc:creator>
  <cp:lastModifiedBy>Richard Lidh</cp:lastModifiedBy>
  <cp:revision>8</cp:revision>
  <cp:lastPrinted>2022-12-04T22:15:25Z</cp:lastPrinted>
  <dcterms:created xsi:type="dcterms:W3CDTF">2022-12-03T22:31:50Z</dcterms:created>
  <dcterms:modified xsi:type="dcterms:W3CDTF">2022-12-04T22:15:42Z</dcterms:modified>
</cp:coreProperties>
</file>