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7" r:id="rId2"/>
    <p:sldId id="258" r:id="rId3"/>
    <p:sldId id="260" r:id="rId4"/>
    <p:sldId id="262" r:id="rId5"/>
    <p:sldId id="259" r:id="rId6"/>
    <p:sldId id="263" r:id="rId7"/>
    <p:sldId id="264" r:id="rId8"/>
    <p:sldId id="265" r:id="rId9"/>
    <p:sldId id="266" r:id="rId10"/>
    <p:sldId id="267" r:id="rId11"/>
    <p:sldId id="268" r:id="rId12"/>
    <p:sldId id="269"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7886"/>
    <a:srgbClr val="252528"/>
    <a:srgbClr val="9E0B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0675C2-C8F3-24F3-B611-ACC090AD056B}"/>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BF70D19A-C421-17AD-817E-E2F9DCF2288F}"/>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6/9/2024 pm</a:t>
            </a:r>
          </a:p>
        </p:txBody>
      </p:sp>
      <p:sp>
        <p:nvSpPr>
          <p:cNvPr id="4" name="Footer Placeholder 3">
            <a:extLst>
              <a:ext uri="{FF2B5EF4-FFF2-40B4-BE49-F238E27FC236}">
                <a16:creationId xmlns:a16="http://schemas.microsoft.com/office/drawing/2014/main" id="{672F9228-DA72-2B9C-95E9-A59FCAB37F0D}"/>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185A7904-B237-1181-0603-7A02A7D090C4}"/>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514D64E6-1D13-4DCC-B39A-FFA14AD4B39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475520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6/9/2024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AFE71D76-BBB1-490D-AF3E-B4381B42F21B}" type="slidenum">
              <a:rPr lang="en-US" smtClean="0"/>
              <a:t>‹#›</a:t>
            </a:fld>
            <a:endParaRPr lang="en-US"/>
          </a:p>
        </p:txBody>
      </p:sp>
    </p:spTree>
    <p:extLst>
      <p:ext uri="{BB962C8B-B14F-4D97-AF65-F5344CB8AC3E}">
        <p14:creationId xmlns:p14="http://schemas.microsoft.com/office/powerpoint/2010/main" val="36771968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E20783-17C4-413A-98C2-1F7FA850789A}"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4242449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E20783-17C4-413A-98C2-1F7FA850789A}"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325294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E20783-17C4-413A-98C2-1F7FA850789A}"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2620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E20783-17C4-413A-98C2-1F7FA850789A}"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52044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E20783-17C4-413A-98C2-1F7FA850789A}"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4246087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E20783-17C4-413A-98C2-1F7FA850789A}" type="datetimeFigureOut">
              <a:rPr lang="en-US" smtClean="0"/>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3705017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E20783-17C4-413A-98C2-1F7FA850789A}" type="datetimeFigureOut">
              <a:rPr lang="en-US" smtClean="0"/>
              <a:t>6/7/2024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2004159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E20783-17C4-413A-98C2-1F7FA850789A}" type="datetimeFigureOut">
              <a:rPr lang="en-US" smtClean="0"/>
              <a:t>6/7/2024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3169079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20783-17C4-413A-98C2-1F7FA850789A}"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341773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E20783-17C4-413A-98C2-1F7FA850789A}" type="datetimeFigureOut">
              <a:rPr lang="en-US" smtClean="0"/>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1631657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E20783-17C4-413A-98C2-1F7FA850789A}" type="datetimeFigureOut">
              <a:rPr lang="en-US" smtClean="0"/>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4A041-574D-4231-8069-96DF59849105}" type="slidenum">
              <a:rPr lang="en-US" smtClean="0"/>
              <a:t>‹#›</a:t>
            </a:fld>
            <a:endParaRPr lang="en-US"/>
          </a:p>
        </p:txBody>
      </p:sp>
    </p:spTree>
    <p:extLst>
      <p:ext uri="{BB962C8B-B14F-4D97-AF65-F5344CB8AC3E}">
        <p14:creationId xmlns:p14="http://schemas.microsoft.com/office/powerpoint/2010/main" val="3369027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6E20783-17C4-413A-98C2-1F7FA850789A}" type="datetimeFigureOut">
              <a:rPr lang="en-US" smtClean="0"/>
              <a:t>6/7/2024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A14A041-574D-4231-8069-96DF59849105}" type="slidenum">
              <a:rPr lang="en-US" smtClean="0"/>
              <a:t>‹#›</a:t>
            </a:fld>
            <a:endParaRPr lang="en-US"/>
          </a:p>
        </p:txBody>
      </p:sp>
    </p:spTree>
    <p:extLst>
      <p:ext uri="{BB962C8B-B14F-4D97-AF65-F5344CB8AC3E}">
        <p14:creationId xmlns:p14="http://schemas.microsoft.com/office/powerpoint/2010/main" val="38763089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saurus.com/browse/bountiful" TargetMode="External"/><Relationship Id="rId2" Type="http://schemas.openxmlformats.org/officeDocument/2006/relationships/hyperlink" Target="https://www.thesaurus.com/browse/amp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6BB88-446D-BA00-D194-AAFE28D50662}"/>
              </a:ext>
            </a:extLst>
          </p:cNvPr>
          <p:cNvSpPr>
            <a:spLocks noGrp="1"/>
          </p:cNvSpPr>
          <p:nvPr>
            <p:ph type="ctrTitle"/>
          </p:nvPr>
        </p:nvSpPr>
        <p:spPr>
          <a:xfrm>
            <a:off x="685800" y="1733512"/>
            <a:ext cx="7772400" cy="1006429"/>
          </a:xfrm>
        </p:spPr>
        <p:txBody>
          <a:bodyPr>
            <a:spAutoFit/>
          </a:bodyPr>
          <a:lstStyle/>
          <a:p>
            <a:r>
              <a:rPr lang="en-US" sz="6600" dirty="0">
                <a:latin typeface="Rockwell Extra Bold" panose="02060903040505020403" pitchFamily="18" charset="0"/>
              </a:rPr>
              <a:t>FAITH</a:t>
            </a:r>
          </a:p>
        </p:txBody>
      </p:sp>
      <p:sp>
        <p:nvSpPr>
          <p:cNvPr id="3" name="Subtitle 2">
            <a:extLst>
              <a:ext uri="{FF2B5EF4-FFF2-40B4-BE49-F238E27FC236}">
                <a16:creationId xmlns:a16="http://schemas.microsoft.com/office/drawing/2014/main" id="{DF2962CC-C6B2-BD6D-CE02-F970FD01F40F}"/>
              </a:ext>
            </a:extLst>
          </p:cNvPr>
          <p:cNvSpPr>
            <a:spLocks noGrp="1"/>
          </p:cNvSpPr>
          <p:nvPr>
            <p:ph type="subTitle" idx="1"/>
          </p:nvPr>
        </p:nvSpPr>
        <p:spPr>
          <a:xfrm>
            <a:off x="808521" y="2832016"/>
            <a:ext cx="7555831" cy="535531"/>
          </a:xfrm>
        </p:spPr>
        <p:txBody>
          <a:bodyPr wrap="square">
            <a:spAutoFit/>
          </a:bodyPr>
          <a:lstStyle/>
          <a:p>
            <a:r>
              <a:rPr lang="en-US" sz="3200" b="1" kern="0" dirty="0">
                <a:solidFill>
                  <a:srgbClr val="01103A"/>
                </a:solidFill>
                <a:highlight>
                  <a:srgbClr val="FCFDFD"/>
                </a:highlight>
                <a:latin typeface="Rockwell Extra Bold" panose="02060903040505020403" pitchFamily="18" charset="0"/>
                <a:ea typeface="Times New Roman" panose="02020603050405020304" pitchFamily="18" charset="0"/>
                <a:cs typeface="Times New Roman" panose="02020603050405020304" pitchFamily="18" charset="0"/>
              </a:rPr>
              <a:t>The LORD an Abundant Helper</a:t>
            </a:r>
            <a:endParaRPr lang="en-US" sz="3200" dirty="0">
              <a:latin typeface="Rockwell Extra Bold" panose="02060903040505020403" pitchFamily="18" charset="0"/>
            </a:endParaRPr>
          </a:p>
        </p:txBody>
      </p:sp>
    </p:spTree>
    <p:extLst>
      <p:ext uri="{BB962C8B-B14F-4D97-AF65-F5344CB8AC3E}">
        <p14:creationId xmlns:p14="http://schemas.microsoft.com/office/powerpoint/2010/main" val="2351416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279132" y="326222"/>
            <a:ext cx="8604985" cy="6247864"/>
          </a:xfrm>
        </p:spPr>
        <p:txBody>
          <a:bodyPr wrap="square">
            <a:spAutoFit/>
          </a:bodyPr>
          <a:lstStyle/>
          <a:p>
            <a:pPr>
              <a:lnSpc>
                <a:spcPct val="100000"/>
              </a:lnSpc>
              <a:spcBef>
                <a:spcPts val="0"/>
              </a:spcBef>
            </a:pP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Hebrews 4:2, “For indeed</a:t>
            </a:r>
            <a:r>
              <a:rPr lang="en-US" sz="2000" b="1" kern="100" dirty="0">
                <a:latin typeface="Calibri" panose="020F0502020204030204" pitchFamily="34" charset="0"/>
                <a:ea typeface="Aptos" panose="020B0004020202020204" pitchFamily="34" charset="0"/>
                <a:cs typeface="Calibri" panose="020F0502020204030204" pitchFamily="34" charset="0"/>
              </a:rPr>
              <a:t> we have had good news preached to us, just as they also; but the word they heard did not profit them, because it was not united by </a:t>
            </a:r>
            <a:r>
              <a:rPr lang="en-US" sz="20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those who heard”</a:t>
            </a:r>
          </a:p>
          <a:p>
            <a:pPr marL="685800" lvl="2">
              <a:lnSpc>
                <a:spcPct val="100000"/>
              </a:lnSpc>
              <a:spcBef>
                <a:spcPts val="0"/>
              </a:spcBef>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6:1, 12; 10:22, 38, 39</a:t>
            </a:r>
          </a:p>
          <a:p>
            <a:pPr>
              <a:lnSpc>
                <a:spcPct val="100000"/>
              </a:lnSpc>
              <a:spcBef>
                <a:spcPts val="0"/>
              </a:spcBef>
            </a:pP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Hebrews 11:1, “Now</a:t>
            </a:r>
            <a:r>
              <a:rPr lang="en-US" sz="2000" b="1" kern="100" dirty="0">
                <a:latin typeface="Calibri" panose="020F0502020204030204" pitchFamily="34" charset="0"/>
                <a:ea typeface="Aptos" panose="020B0004020202020204" pitchFamily="34" charset="0"/>
                <a:cs typeface="Calibri" panose="020F0502020204030204" pitchFamily="34" charset="0"/>
              </a:rPr>
              <a:t> </a:t>
            </a:r>
            <a:r>
              <a:rPr lang="en-US" sz="20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is the assurance</a:t>
            </a:r>
            <a:r>
              <a:rPr lang="en-US" sz="2000" b="1" kern="100" dirty="0">
                <a:latin typeface="Calibri" panose="020F0502020204030204" pitchFamily="34" charset="0"/>
                <a:ea typeface="Aptos" panose="020B0004020202020204" pitchFamily="34" charset="0"/>
                <a:cs typeface="Calibri" panose="020F0502020204030204" pitchFamily="34" charset="0"/>
              </a:rPr>
              <a:t> of </a:t>
            </a:r>
            <a:r>
              <a:rPr lang="en-US" sz="20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things</a:t>
            </a: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hoped</a:t>
            </a:r>
            <a:r>
              <a:rPr lang="en-US" sz="2000" b="1" kern="100" dirty="0">
                <a:latin typeface="Calibri" panose="020F0502020204030204" pitchFamily="34" charset="0"/>
                <a:ea typeface="Aptos" panose="020B0004020202020204" pitchFamily="34" charset="0"/>
                <a:cs typeface="Calibri" panose="020F0502020204030204" pitchFamily="34" charset="0"/>
              </a:rPr>
              <a:t> for, the conviction of things not seen.”</a:t>
            </a:r>
          </a:p>
          <a:p>
            <a:pPr marL="685800" lvl="2">
              <a:lnSpc>
                <a:spcPct val="100000"/>
              </a:lnSpc>
              <a:spcBef>
                <a:spcPts val="0"/>
              </a:spcBef>
            </a:pPr>
            <a:r>
              <a:rPr lang="en-US" b="1" kern="100" dirty="0">
                <a:latin typeface="Calibri" panose="020F0502020204030204" pitchFamily="34" charset="0"/>
                <a:ea typeface="Aptos" panose="020B0004020202020204" pitchFamily="34" charset="0"/>
                <a:cs typeface="Calibri" panose="020F0502020204030204" pitchFamily="34" charset="0"/>
              </a:rPr>
              <a:t>11:3-9, 11, 13, 17, 20-24, 27-31, 33, 39; 12:2</a:t>
            </a:r>
          </a:p>
          <a:p>
            <a:pPr>
              <a:lnSpc>
                <a:spcPct val="100000"/>
              </a:lnSpc>
              <a:spcBef>
                <a:spcPts val="0"/>
              </a:spcBef>
            </a:pP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Hebrews 13:7, “Remember</a:t>
            </a:r>
            <a:r>
              <a:rPr lang="en-US" sz="2000" b="1" kern="100" dirty="0">
                <a:latin typeface="Calibri" panose="020F0502020204030204" pitchFamily="34" charset="0"/>
                <a:ea typeface="Aptos" panose="020B0004020202020204" pitchFamily="34" charset="0"/>
                <a:cs typeface="Calibri" panose="020F0502020204030204" pitchFamily="34" charset="0"/>
              </a:rPr>
              <a:t> those who led you, who spoke the word of God to you; and considering the result of their conduct, imitate their </a:t>
            </a:r>
            <a:r>
              <a:rPr lang="en-US" sz="20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endParaRPr lang="en-US" sz="2000" b="1" kern="100" dirty="0">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James 1:3, “knowing</a:t>
            </a:r>
            <a:r>
              <a:rPr lang="en-US" sz="2000" b="1" kern="100" dirty="0">
                <a:latin typeface="Calibri" panose="020F0502020204030204" pitchFamily="34" charset="0"/>
                <a:ea typeface="Aptos" panose="020B0004020202020204" pitchFamily="34" charset="0"/>
                <a:cs typeface="Calibri" panose="020F0502020204030204" pitchFamily="34" charset="0"/>
              </a:rPr>
              <a:t> that the testing of your </a:t>
            </a:r>
            <a:r>
              <a:rPr lang="en-US" sz="20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produces endurance.”</a:t>
            </a:r>
          </a:p>
          <a:p>
            <a:pPr marL="685800" lvl="2">
              <a:lnSpc>
                <a:spcPct val="100000"/>
              </a:lnSpc>
              <a:spcBef>
                <a:spcPts val="0"/>
              </a:spcBef>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1</a:t>
            </a:r>
            <a:r>
              <a:rPr lang="en-US" b="1" kern="100" dirty="0">
                <a:latin typeface="Calibri" panose="020F0502020204030204" pitchFamily="34" charset="0"/>
                <a:ea typeface="Aptos" panose="020B0004020202020204" pitchFamily="34" charset="0"/>
                <a:cs typeface="Calibri" panose="020F0502020204030204" pitchFamily="34" charset="0"/>
              </a:rPr>
              <a:t>:6; 2:1, 5, 14, 17, 18, 20, 22, 24, 26</a:t>
            </a:r>
          </a:p>
          <a:p>
            <a:pPr>
              <a:lnSpc>
                <a:spcPct val="100000"/>
              </a:lnSpc>
              <a:spcBef>
                <a:spcPts val="0"/>
              </a:spcBef>
            </a:pP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James 5:15, “and the prayer</a:t>
            </a:r>
            <a:r>
              <a:rPr lang="en-US" sz="2000" b="1" kern="100" dirty="0">
                <a:latin typeface="Calibri" panose="020F0502020204030204" pitchFamily="34" charset="0"/>
                <a:ea typeface="Aptos" panose="020B0004020202020204" pitchFamily="34" charset="0"/>
                <a:cs typeface="Calibri" panose="020F0502020204030204" pitchFamily="34" charset="0"/>
              </a:rPr>
              <a:t> offered in </a:t>
            </a:r>
            <a:r>
              <a:rPr lang="en-US" sz="20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will restore</a:t>
            </a:r>
            <a:r>
              <a:rPr lang="en-US" sz="2000" b="1" kern="100" dirty="0">
                <a:latin typeface="Calibri" panose="020F0502020204030204" pitchFamily="34" charset="0"/>
                <a:ea typeface="Aptos" panose="020B0004020202020204" pitchFamily="34" charset="0"/>
                <a:cs typeface="Calibri" panose="020F0502020204030204" pitchFamily="34" charset="0"/>
              </a:rPr>
              <a:t> the one who is sick, and the Lord will raise him up, and if he has committed sins, they will be forgiven him”</a:t>
            </a:r>
          </a:p>
          <a:p>
            <a:pPr>
              <a:lnSpc>
                <a:spcPct val="100000"/>
              </a:lnSpc>
              <a:spcBef>
                <a:spcPts val="0"/>
              </a:spcBef>
            </a:pP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 Peter 1:5, “who are protected</a:t>
            </a:r>
            <a:r>
              <a:rPr lang="en-US" sz="2000" b="1" kern="100" dirty="0">
                <a:latin typeface="Calibri" panose="020F0502020204030204" pitchFamily="34" charset="0"/>
                <a:ea typeface="Aptos" panose="020B0004020202020204" pitchFamily="34" charset="0"/>
                <a:cs typeface="Calibri" panose="020F0502020204030204" pitchFamily="34" charset="0"/>
              </a:rPr>
              <a:t> by the power of God through </a:t>
            </a:r>
            <a:r>
              <a:rPr lang="en-US" sz="20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000" b="1" u="sng" kern="100" dirty="0">
                <a:solidFill>
                  <a:srgbClr val="01103A"/>
                </a:solidFill>
                <a:latin typeface="Calibri" panose="020F0502020204030204" pitchFamily="34" charset="0"/>
                <a:ea typeface="Aptos" panose="020B0004020202020204" pitchFamily="34" charset="0"/>
                <a:cs typeface="Calibri" panose="020F0502020204030204" pitchFamily="34" charset="0"/>
              </a:rPr>
              <a:t> </a:t>
            </a: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for a salvation ready to be revealed in the last time.”</a:t>
            </a:r>
          </a:p>
          <a:p>
            <a:pPr marL="685800" lvl="2">
              <a:lnSpc>
                <a:spcPct val="100000"/>
              </a:lnSpc>
              <a:spcBef>
                <a:spcPts val="0"/>
              </a:spcBef>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1:7, 9, 21</a:t>
            </a:r>
          </a:p>
          <a:p>
            <a:pPr>
              <a:lnSpc>
                <a:spcPct val="100000"/>
              </a:lnSpc>
              <a:spcBef>
                <a:spcPts val="0"/>
              </a:spcBef>
            </a:pP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 Peter 5:9, “But resist</a:t>
            </a:r>
            <a:r>
              <a:rPr lang="en-US" sz="2000" b="1" kern="100" dirty="0">
                <a:latin typeface="Calibri" panose="020F0502020204030204" pitchFamily="34" charset="0"/>
                <a:ea typeface="Aptos" panose="020B0004020202020204" pitchFamily="34" charset="0"/>
                <a:cs typeface="Calibri" panose="020F0502020204030204" pitchFamily="34" charset="0"/>
              </a:rPr>
              <a:t> him, firm in </a:t>
            </a:r>
            <a:r>
              <a:rPr lang="en-US" sz="20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your</a:t>
            </a: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t>
            </a:r>
            <a:r>
              <a:rPr lang="en-US" sz="20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0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knowing that the same experiences of suffering are being accomplished by your brethren</a:t>
            </a:r>
            <a:r>
              <a:rPr lang="en-US" sz="2000" b="1" kern="100" dirty="0">
                <a:latin typeface="Calibri" panose="020F0502020204030204" pitchFamily="34" charset="0"/>
                <a:ea typeface="Aptos" panose="020B0004020202020204" pitchFamily="34" charset="0"/>
                <a:cs typeface="Calibri" panose="020F0502020204030204" pitchFamily="34" charset="0"/>
              </a:rPr>
              <a:t> who are in the world.”</a:t>
            </a:r>
          </a:p>
        </p:txBody>
      </p:sp>
    </p:spTree>
    <p:extLst>
      <p:ext uri="{BB962C8B-B14F-4D97-AF65-F5344CB8AC3E}">
        <p14:creationId xmlns:p14="http://schemas.microsoft.com/office/powerpoint/2010/main" val="898978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308008" y="412852"/>
            <a:ext cx="8537609" cy="5863144"/>
          </a:xfrm>
        </p:spPr>
        <p:txBody>
          <a:bodyPr wrap="square">
            <a:spAutoFit/>
          </a:bodyPr>
          <a:lstStyle/>
          <a:p>
            <a:pPr>
              <a:lnSpc>
                <a:spcPct val="100000"/>
              </a:lnSpc>
              <a:spcBef>
                <a:spcPts val="0"/>
              </a:spcBef>
            </a:pP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2 Peter 1:1, 5, “Simon</a:t>
            </a:r>
            <a:r>
              <a:rPr lang="en-US" sz="2500" b="1" kern="100" dirty="0">
                <a:latin typeface="Calibri" panose="020F0502020204030204" pitchFamily="34" charset="0"/>
                <a:ea typeface="Aptos" panose="020B0004020202020204" pitchFamily="34" charset="0"/>
                <a:cs typeface="Calibri" panose="020F0502020204030204" pitchFamily="34" charset="0"/>
              </a:rPr>
              <a:t> Peter, a bond-servant and apostle of Jesus Christ, To those who have received a </a:t>
            </a:r>
            <a:r>
              <a:rPr lang="en-US" sz="25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of the same kind </a:t>
            </a:r>
            <a:r>
              <a:rPr lang="en-US" sz="2500" b="1" kern="100" dirty="0">
                <a:latin typeface="Calibri" panose="020F0502020204030204" pitchFamily="34" charset="0"/>
                <a:ea typeface="Aptos" panose="020B0004020202020204" pitchFamily="34" charset="0"/>
                <a:cs typeface="Calibri" panose="020F0502020204030204" pitchFamily="34" charset="0"/>
              </a:rPr>
              <a:t>as ours, by the righteousness of our God and Savior Jesus Christ …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5 Now</a:t>
            </a:r>
            <a:r>
              <a:rPr lang="en-US" sz="2500" b="1" kern="100" dirty="0">
                <a:latin typeface="Calibri" panose="020F0502020204030204" pitchFamily="34" charset="0"/>
                <a:ea typeface="Aptos" panose="020B0004020202020204" pitchFamily="34" charset="0"/>
                <a:cs typeface="Calibri" panose="020F0502020204030204" pitchFamily="34" charset="0"/>
              </a:rPr>
              <a:t> for this very reason also, applying all diligence, in your </a:t>
            </a:r>
            <a:r>
              <a:rPr lang="en-US" sz="25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500" b="1" kern="100" dirty="0">
                <a:latin typeface="Calibri" panose="020F0502020204030204" pitchFamily="34" charset="0"/>
                <a:ea typeface="Aptos" panose="020B0004020202020204" pitchFamily="34" charset="0"/>
                <a:cs typeface="Calibri" panose="020F0502020204030204" pitchFamily="34" charset="0"/>
              </a:rPr>
              <a:t>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supply moral excellence,</a:t>
            </a:r>
            <a:r>
              <a:rPr lang="en-US" sz="2500" b="1" kern="100" dirty="0">
                <a:latin typeface="Calibri" panose="020F0502020204030204" pitchFamily="34" charset="0"/>
                <a:ea typeface="Aptos" panose="020B0004020202020204" pitchFamily="34" charset="0"/>
                <a:cs typeface="Calibri" panose="020F0502020204030204" pitchFamily="34" charset="0"/>
              </a:rPr>
              <a:t> and in your moral excellence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knowledge”</a:t>
            </a:r>
            <a:endParaRPr lang="en-US" sz="2500" b="1" kern="100" dirty="0">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1 John 5:4, “For whatever</a:t>
            </a:r>
            <a:r>
              <a:rPr lang="en-US" sz="2500" b="1" kern="100" dirty="0">
                <a:latin typeface="Calibri" panose="020F0502020204030204" pitchFamily="34" charset="0"/>
                <a:ea typeface="Aptos" panose="020B0004020202020204" pitchFamily="34" charset="0"/>
                <a:cs typeface="Calibri" panose="020F0502020204030204" pitchFamily="34" charset="0"/>
              </a:rPr>
              <a:t> is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born of God overcomes the world; and this is the victory that has overcome the world – our </a:t>
            </a:r>
            <a:r>
              <a:rPr lang="en-US" sz="25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endParaRPr lang="en-US" sz="2500" b="1" kern="100" dirty="0">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Jude 3, 20, “Beloved,</a:t>
            </a:r>
            <a:r>
              <a:rPr lang="en-US" sz="2500" b="1" kern="100" dirty="0">
                <a:latin typeface="Calibri" panose="020F0502020204030204" pitchFamily="34" charset="0"/>
                <a:ea typeface="Aptos" panose="020B0004020202020204" pitchFamily="34" charset="0"/>
                <a:cs typeface="Calibri" panose="020F0502020204030204" pitchFamily="34" charset="0"/>
              </a:rPr>
              <a:t> while I was making every effort to write you about our common salvation, I felt the necessity to write to you appealing that you contend earnestly for the </a:t>
            </a:r>
            <a:r>
              <a:rPr lang="en-US" sz="25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500" b="1" kern="100" dirty="0">
                <a:latin typeface="Calibri" panose="020F0502020204030204" pitchFamily="34" charset="0"/>
                <a:ea typeface="Aptos" panose="020B0004020202020204" pitchFamily="34" charset="0"/>
                <a:cs typeface="Calibri" panose="020F0502020204030204" pitchFamily="34" charset="0"/>
              </a:rPr>
              <a:t>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which was once for all handed down to the saints … 20 But you, beloved,</a:t>
            </a:r>
            <a:r>
              <a:rPr lang="en-US" sz="2500" b="1" kern="100" dirty="0">
                <a:latin typeface="Calibri" panose="020F0502020204030204" pitchFamily="34" charset="0"/>
                <a:ea typeface="Aptos" panose="020B0004020202020204" pitchFamily="34" charset="0"/>
                <a:cs typeface="Calibri" panose="020F0502020204030204" pitchFamily="34" charset="0"/>
              </a:rPr>
              <a:t> building yourselves up on your most holy </a:t>
            </a:r>
            <a:r>
              <a:rPr lang="en-US" sz="25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500" b="1" kern="100" dirty="0">
                <a:latin typeface="Calibri" panose="020F0502020204030204" pitchFamily="34" charset="0"/>
                <a:ea typeface="Aptos" panose="020B0004020202020204" pitchFamily="34" charset="0"/>
                <a:cs typeface="Calibri" panose="020F0502020204030204" pitchFamily="34" charset="0"/>
              </a:rPr>
              <a:t>, praying in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the Holy Spirit.”</a:t>
            </a:r>
            <a:endParaRPr lang="en-US" sz="2500" b="1"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22550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423512" y="691985"/>
            <a:ext cx="8354728" cy="5632311"/>
          </a:xfrm>
        </p:spPr>
        <p:txBody>
          <a:bodyPr wrap="square">
            <a:spAutoFit/>
          </a:bodyPr>
          <a:lstStyle/>
          <a:p>
            <a:pPr marL="0">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Revelation 2:13, “I know</a:t>
            </a:r>
            <a:r>
              <a:rPr lang="en-US" sz="2400" b="1" kern="100" dirty="0">
                <a:latin typeface="Calibri" panose="020F0502020204030204" pitchFamily="34" charset="0"/>
                <a:ea typeface="Aptos" panose="020B0004020202020204" pitchFamily="34" charset="0"/>
                <a:cs typeface="Calibri" panose="020F0502020204030204" pitchFamily="34" charset="0"/>
              </a:rPr>
              <a:t> where you dwell, where Satan’s throne is and you hold fast My name and did not deny My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even in the days of Antipas, My witness, My faithful one, who was killed among you, where Satan dwells.”</a:t>
            </a:r>
          </a:p>
          <a:p>
            <a:pPr marL="457200" lvl="1">
              <a:lnSpc>
                <a:spcPct val="100000"/>
              </a:lnSpc>
              <a:spcBef>
                <a:spcPts val="0"/>
              </a:spcBef>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2:19; 13:10</a:t>
            </a:r>
          </a:p>
          <a:p>
            <a:pPr marL="0">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Revelation 14:12, “Here</a:t>
            </a:r>
            <a:r>
              <a:rPr lang="en-US" sz="2400" b="1" kern="100" dirty="0">
                <a:latin typeface="Calibri" panose="020F0502020204030204" pitchFamily="34" charset="0"/>
                <a:ea typeface="Aptos" panose="020B0004020202020204" pitchFamily="34" charset="0"/>
                <a:cs typeface="Calibri" panose="020F0502020204030204" pitchFamily="34" charset="0"/>
              </a:rPr>
              <a:t> is the perseverance of the saints who keep the commandments of God and their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Jesus”</a:t>
            </a:r>
          </a:p>
          <a:p>
            <a:pPr marL="0" indent="0">
              <a:lnSpc>
                <a:spcPct val="100000"/>
              </a:lnSpc>
              <a:spcBef>
                <a:spcPts val="0"/>
              </a:spcBef>
              <a:buNone/>
            </a:pPr>
            <a:endPar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endParaRPr>
          </a:p>
          <a:p>
            <a:pPr marL="0" indent="0" algn="ctr">
              <a:lnSpc>
                <a:spcPct val="100000"/>
              </a:lnSpc>
              <a:spcBef>
                <a:spcPts val="0"/>
              </a:spcBef>
              <a:buNone/>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THE INVITATION </a:t>
            </a:r>
          </a:p>
          <a:p>
            <a:pPr marL="0" indent="0">
              <a:lnSpc>
                <a:spcPct val="100000"/>
              </a:lnSpc>
              <a:spcBef>
                <a:spcPts val="0"/>
              </a:spcBef>
              <a:buNone/>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HEAR, John 8:47</a:t>
            </a:r>
            <a:b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b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BELIEVE, Luke 8:12</a:t>
            </a:r>
            <a:b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b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REPENT, Mark 1:15</a:t>
            </a:r>
            <a:b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b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CONFESS, 1 John 1:9</a:t>
            </a:r>
            <a:b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b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BE BAPTIZED, Acts 2: 38</a:t>
            </a:r>
            <a:b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b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LIVE FAITHFULLY, Galatians 3:21; Hebrews 3:6</a:t>
            </a:r>
            <a:endParaRPr lang="en-US" sz="2400" b="1"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378393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317636" y="560211"/>
            <a:ext cx="8527983" cy="5791457"/>
          </a:xfrm>
        </p:spPr>
        <p:txBody>
          <a:bodyPr wrap="square">
            <a:spAutoFit/>
          </a:bodyPr>
          <a:lstStyle/>
          <a:p>
            <a:pPr marL="0" indent="0">
              <a:buNone/>
            </a:pPr>
            <a:r>
              <a:rPr lang="en-US" sz="3200" b="1" kern="100" spc="14" dirty="0">
                <a:solidFill>
                  <a:srgbClr val="467886"/>
                </a:solidFill>
                <a:highlight>
                  <a:srgbClr val="FFFFFF"/>
                </a:highlight>
                <a:latin typeface="Calibri" panose="020F0502020204030204" pitchFamily="34" charset="0"/>
                <a:ea typeface="Aptos" panose="020B000402020202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ampl</a:t>
            </a:r>
            <a:r>
              <a:rPr lang="en-US" sz="3200" b="1" u="sng" kern="100" spc="14" dirty="0">
                <a:solidFill>
                  <a:srgbClr val="467886"/>
                </a:solidFill>
                <a:highlight>
                  <a:srgbClr val="FFFFFF"/>
                </a:highlight>
                <a:latin typeface="Calibri" panose="020F0502020204030204" pitchFamily="34" charset="0"/>
                <a:ea typeface="Aptos" panose="020B000402020202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e</a:t>
            </a:r>
            <a:r>
              <a:rPr lang="en-US" sz="3200" b="1" u="sng" kern="100" spc="14" dirty="0">
                <a:solidFill>
                  <a:srgbClr val="467886"/>
                </a:solidFill>
                <a:highlight>
                  <a:srgbClr val="FFFFFF"/>
                </a:highlight>
                <a:latin typeface="Calibri" panose="020F0502020204030204" pitchFamily="34" charset="0"/>
                <a:ea typeface="Aptos" panose="020B0004020202020204" pitchFamily="34" charset="0"/>
                <a:cs typeface="Calibri" panose="020F0502020204030204" pitchFamily="34" charset="0"/>
              </a:rPr>
              <a:t>, </a:t>
            </a:r>
            <a:r>
              <a:rPr lang="en-US" sz="3200" b="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a:t>
            </a:r>
            <a:r>
              <a:rPr lang="en-US" sz="3200" b="1"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ountiful</a:t>
            </a:r>
            <a:r>
              <a:rPr lang="en-US" sz="3200" b="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a:t>
            </a:r>
            <a:r>
              <a:rPr lang="en-US" sz="3200" b="1"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generous</a:t>
            </a:r>
            <a:r>
              <a:rPr lang="en-US" sz="3200" b="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a:t>
            </a:r>
            <a:r>
              <a:rPr lang="en-US" sz="3200" b="1"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heavy</a:t>
            </a:r>
            <a:r>
              <a:rPr lang="en-US" sz="3200" b="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a:t>
            </a:r>
            <a:r>
              <a:rPr lang="en-US" sz="3200" b="1"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rich</a:t>
            </a:r>
            <a:r>
              <a:rPr lang="en-US" sz="3200" b="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a:t>
            </a:r>
            <a:r>
              <a:rPr lang="en-US" sz="3200" b="1"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sufficient</a:t>
            </a:r>
            <a:r>
              <a:rPr lang="en-US" sz="3200" b="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a:t>
            </a:r>
            <a:endParaRPr lang="en-US" sz="3200" b="1" u="sng" kern="100" dirty="0">
              <a:solidFill>
                <a:srgbClr val="0000FF"/>
              </a:solidFill>
              <a:latin typeface="Calibri" panose="020F0502020204030204" pitchFamily="34" charset="0"/>
              <a:ea typeface="Aptos" panose="020B0004020202020204" pitchFamily="34" charset="0"/>
              <a:cs typeface="Calibri" panose="020F0502020204030204" pitchFamily="34" charset="0"/>
            </a:endParaRPr>
          </a:p>
          <a:p>
            <a:pPr>
              <a:lnSpc>
                <a:spcPct val="115000"/>
              </a:lnSpc>
              <a:spcBef>
                <a:spcPts val="0"/>
              </a:spcBef>
              <a:spcAft>
                <a:spcPts val="450"/>
              </a:spcAft>
            </a:pPr>
            <a:r>
              <a:rPr lang="en-US" sz="3200" b="1" kern="100" dirty="0">
                <a:latin typeface="Calibri" panose="020F0502020204030204" pitchFamily="34" charset="0"/>
                <a:ea typeface="Aptos" panose="020B0004020202020204" pitchFamily="34" charset="0"/>
                <a:cs typeface="Calibri" panose="020F0502020204030204" pitchFamily="34" charset="0"/>
              </a:rPr>
              <a:t>Psalms 146</a:t>
            </a:r>
            <a:r>
              <a:rPr lang="en-US" sz="3200" b="1" kern="100" dirty="0">
                <a:solidFill>
                  <a:srgbClr val="01103A"/>
                </a:solidFill>
                <a:highlight>
                  <a:srgbClr val="F8F8DA"/>
                </a:highlight>
                <a:latin typeface="Calibri" panose="020F0502020204030204" pitchFamily="34" charset="0"/>
                <a:ea typeface="Aptos" panose="020B0004020202020204" pitchFamily="34" charset="0"/>
                <a:cs typeface="Calibri" panose="020F0502020204030204" pitchFamily="34" charset="0"/>
              </a:rPr>
              <a:t>:6, “</a:t>
            </a:r>
            <a:r>
              <a:rPr lang="en-US" sz="3200" b="1" kern="100" dirty="0">
                <a:solidFill>
                  <a:srgbClr val="01103A"/>
                </a:solidFill>
                <a:highlight>
                  <a:srgbClr val="E9EEF1"/>
                </a:highlight>
                <a:latin typeface="Calibri" panose="020F0502020204030204" pitchFamily="34" charset="0"/>
                <a:ea typeface="Aptos" panose="020B0004020202020204" pitchFamily="34" charset="0"/>
                <a:cs typeface="Calibri" panose="020F0502020204030204" pitchFamily="34" charset="0"/>
              </a:rPr>
              <a:t>Who made</a:t>
            </a:r>
            <a:r>
              <a:rPr lang="en-US" sz="3200" b="1" kern="100" dirty="0">
                <a:latin typeface="Calibri" panose="020F0502020204030204" pitchFamily="34" charset="0"/>
                <a:ea typeface="Aptos" panose="020B0004020202020204" pitchFamily="34" charset="0"/>
                <a:cs typeface="Calibri" panose="020F0502020204030204" pitchFamily="34" charset="0"/>
              </a:rPr>
              <a:t> heaven and earth,</a:t>
            </a: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t>
            </a:r>
            <a:r>
              <a:rPr lang="en-US" sz="3200" b="1" kern="100" dirty="0">
                <a:solidFill>
                  <a:srgbClr val="01103A"/>
                </a:solidFill>
                <a:highlight>
                  <a:srgbClr val="E9EEF1"/>
                </a:highlight>
                <a:latin typeface="Calibri" panose="020F0502020204030204" pitchFamily="34" charset="0"/>
                <a:ea typeface="Aptos" panose="020B0004020202020204" pitchFamily="34" charset="0"/>
                <a:cs typeface="Calibri" panose="020F0502020204030204" pitchFamily="34" charset="0"/>
              </a:rPr>
              <a:t>The sea</a:t>
            </a: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and all that is in them;</a:t>
            </a:r>
            <a:r>
              <a:rPr lang="en-US" sz="3200" b="1" kern="100" dirty="0">
                <a:latin typeface="Calibri" panose="020F0502020204030204" pitchFamily="34" charset="0"/>
                <a:ea typeface="Aptos" panose="020B0004020202020204" pitchFamily="34" charset="0"/>
                <a:cs typeface="Calibri" panose="020F0502020204030204" pitchFamily="34" charset="0"/>
              </a:rPr>
              <a:t> </a:t>
            </a:r>
            <a:r>
              <a:rPr lang="en-US" sz="3200" b="1" kern="100" dirty="0">
                <a:highlight>
                  <a:srgbClr val="E9EEF1"/>
                </a:highlight>
                <a:latin typeface="Calibri" panose="020F0502020204030204" pitchFamily="34" charset="0"/>
                <a:ea typeface="Aptos" panose="020B0004020202020204" pitchFamily="34" charset="0"/>
                <a:cs typeface="Calibri" panose="020F0502020204030204" pitchFamily="34" charset="0"/>
              </a:rPr>
              <a:t>Who keeps</a:t>
            </a:r>
            <a:r>
              <a:rPr lang="en-US" sz="3200" b="1" kern="100" dirty="0">
                <a:latin typeface="Calibri" panose="020F0502020204030204" pitchFamily="34" charset="0"/>
                <a:ea typeface="Aptos" panose="020B0004020202020204" pitchFamily="34" charset="0"/>
                <a:cs typeface="Calibri" panose="020F0502020204030204" pitchFamily="34" charset="0"/>
              </a:rPr>
              <a:t> </a:t>
            </a:r>
            <a:r>
              <a:rPr lang="en-US" sz="3200" b="1" u="sng" kern="100" dirty="0">
                <a:solidFill>
                  <a:srgbClr val="C00000"/>
                </a:solidFill>
                <a:highlight>
                  <a:srgbClr val="E9EEF1"/>
                </a:highlight>
                <a:latin typeface="Calibri" panose="020F0502020204030204" pitchFamily="34" charset="0"/>
                <a:ea typeface="Aptos" panose="020B0004020202020204" pitchFamily="34" charset="0"/>
                <a:cs typeface="Calibri" panose="020F0502020204030204" pitchFamily="34" charset="0"/>
              </a:rPr>
              <a:t>faith</a:t>
            </a:r>
            <a:r>
              <a:rPr lang="en-US" sz="3200" b="1" kern="100" dirty="0">
                <a:solidFill>
                  <a:srgbClr val="01103A"/>
                </a:solidFill>
                <a:highlight>
                  <a:srgbClr val="E9EEF1"/>
                </a:highlight>
                <a:latin typeface="Calibri" panose="020F0502020204030204" pitchFamily="34" charset="0"/>
                <a:ea typeface="Aptos" panose="020B0004020202020204" pitchFamily="34" charset="0"/>
                <a:cs typeface="Calibri" panose="020F0502020204030204" pitchFamily="34" charset="0"/>
              </a:rPr>
              <a:t> forever</a:t>
            </a: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p>
          <a:p>
            <a:pPr>
              <a:lnSpc>
                <a:spcPct val="115000"/>
              </a:lnSpc>
              <a:spcBef>
                <a:spcPts val="0"/>
              </a:spcBef>
              <a:spcAft>
                <a:spcPts val="450"/>
              </a:spcAft>
            </a:pPr>
            <a:r>
              <a:rPr lang="en-US" sz="3200" b="1" kern="100" dirty="0">
                <a:solidFill>
                  <a:srgbClr val="01103A"/>
                </a:solidFill>
                <a:highlight>
                  <a:srgbClr val="F8F8DA"/>
                </a:highlight>
                <a:latin typeface="Calibri" panose="020F0502020204030204" pitchFamily="34" charset="0"/>
                <a:ea typeface="Aptos" panose="020B0004020202020204" pitchFamily="34" charset="0"/>
                <a:cs typeface="Calibri" panose="020F0502020204030204" pitchFamily="34" charset="0"/>
              </a:rPr>
              <a:t>Habakkuk  2:4,</a:t>
            </a: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t>
            </a:r>
            <a:r>
              <a:rPr lang="en-US" sz="3200" b="1" kern="100" dirty="0">
                <a:solidFill>
                  <a:srgbClr val="01103A"/>
                </a:solidFill>
                <a:highlight>
                  <a:srgbClr val="E9EEF1"/>
                </a:highlight>
                <a:latin typeface="Calibri" panose="020F0502020204030204" pitchFamily="34" charset="0"/>
                <a:ea typeface="Aptos" panose="020B0004020202020204" pitchFamily="34" charset="0"/>
                <a:cs typeface="Calibri" panose="020F0502020204030204" pitchFamily="34" charset="0"/>
              </a:rPr>
              <a:t>Behold</a:t>
            </a: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r>
              <a:rPr lang="en-US" sz="3200" b="1" kern="100" dirty="0">
                <a:latin typeface="Calibri" panose="020F0502020204030204" pitchFamily="34" charset="0"/>
                <a:ea typeface="Aptos" panose="020B0004020202020204" pitchFamily="34" charset="0"/>
                <a:cs typeface="Calibri" panose="020F0502020204030204" pitchFamily="34" charset="0"/>
              </a:rPr>
              <a:t> as for the proud one, His soul is not right within him;</a:t>
            </a: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t>
            </a:r>
            <a:r>
              <a:rPr lang="en-US" sz="3200" b="1" kern="100" dirty="0">
                <a:solidFill>
                  <a:srgbClr val="01103A"/>
                </a:solidFill>
                <a:highlight>
                  <a:srgbClr val="E9EEF1"/>
                </a:highlight>
                <a:latin typeface="Calibri" panose="020F0502020204030204" pitchFamily="34" charset="0"/>
                <a:ea typeface="Aptos" panose="020B0004020202020204" pitchFamily="34" charset="0"/>
                <a:cs typeface="Calibri" panose="020F0502020204030204" pitchFamily="34" charset="0"/>
              </a:rPr>
              <a:t>But the righteous</a:t>
            </a: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will live by his </a:t>
            </a:r>
            <a:r>
              <a:rPr lang="en-US" sz="3200" b="1" u="sng" kern="100" dirty="0">
                <a:solidFill>
                  <a:srgbClr val="C00000"/>
                </a:solidFill>
                <a:highlight>
                  <a:srgbClr val="E9EEF1"/>
                </a:highlight>
                <a:latin typeface="Calibri" panose="020F0502020204030204" pitchFamily="34" charset="0"/>
                <a:ea typeface="Aptos" panose="020B0004020202020204" pitchFamily="34" charset="0"/>
                <a:cs typeface="Calibri" panose="020F0502020204030204" pitchFamily="34" charset="0"/>
              </a:rPr>
              <a:t>faith</a:t>
            </a: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endParaRPr lang="en-US" sz="3200" b="1" kern="100" dirty="0">
              <a:latin typeface="Calibri" panose="020F0502020204030204" pitchFamily="34" charset="0"/>
              <a:ea typeface="Aptos" panose="020B0004020202020204" pitchFamily="34" charset="0"/>
              <a:cs typeface="Calibri" panose="020F0502020204030204" pitchFamily="34" charset="0"/>
            </a:endParaRPr>
          </a:p>
          <a:p>
            <a:pPr marL="0" indent="0">
              <a:lnSpc>
                <a:spcPct val="115000"/>
              </a:lnSpc>
              <a:spcBef>
                <a:spcPts val="0"/>
              </a:spcBef>
              <a:spcAft>
                <a:spcPts val="450"/>
              </a:spcAft>
              <a:buNone/>
            </a:pPr>
            <a:endParaRPr lang="en-US" sz="3200" kern="100" dirty="0">
              <a:solidFill>
                <a:srgbClr val="01103A"/>
              </a:solidFill>
              <a:highlight>
                <a:srgbClr val="E9EEF1"/>
              </a:highlight>
              <a:latin typeface="Calibri" panose="020F0502020204030204" pitchFamily="34" charset="0"/>
              <a:ea typeface="Aptos" panose="020B0004020202020204" pitchFamily="34" charset="0"/>
              <a:cs typeface="Calibri" panose="020F0502020204030204" pitchFamily="34" charset="0"/>
            </a:endParaRPr>
          </a:p>
          <a:p>
            <a:pPr marL="0">
              <a:lnSpc>
                <a:spcPct val="115000"/>
              </a:lnSpc>
              <a:spcBef>
                <a:spcPts val="0"/>
              </a:spcBef>
              <a:spcAft>
                <a:spcPts val="450"/>
              </a:spcAft>
            </a:pPr>
            <a:r>
              <a:rPr lang="en-US" sz="3200" b="1" dirty="0">
                <a:effectLst/>
                <a:latin typeface="Calibri" panose="020F0502020204030204" pitchFamily="34" charset="0"/>
                <a:ea typeface="Aptos" panose="020B0004020202020204" pitchFamily="34" charset="0"/>
                <a:cs typeface="Calibri" panose="020F0502020204030204" pitchFamily="34" charset="0"/>
              </a:rPr>
              <a:t>FAITH used 250 times in the New American Standard Bible (1995).</a:t>
            </a:r>
            <a:endParaRPr lang="en-US" sz="3200" b="1"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11343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356134" y="488847"/>
            <a:ext cx="8345103" cy="6334235"/>
          </a:xfrm>
        </p:spPr>
        <p:txBody>
          <a:bodyPr wrap="square">
            <a:spAutoFit/>
          </a:bodyPr>
          <a:lstStyle/>
          <a:p>
            <a:pPr>
              <a:lnSpc>
                <a:spcPct val="115000"/>
              </a:lnSpc>
              <a:spcBef>
                <a:spcPts val="0"/>
              </a:spcBef>
              <a:spcAft>
                <a:spcPts val="450"/>
              </a:spcAft>
            </a:pPr>
            <a:r>
              <a:rPr lang="en-US" sz="2400" b="1" kern="100" dirty="0">
                <a:latin typeface="Calibri" panose="020F0502020204030204" pitchFamily="34" charset="0"/>
                <a:ea typeface="Aptos" panose="020B0004020202020204" pitchFamily="34" charset="0"/>
                <a:cs typeface="Calibri" panose="020F0502020204030204" pitchFamily="34" charset="0"/>
              </a:rPr>
              <a:t>Matthew  6:30, </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“But if</a:t>
            </a:r>
            <a:r>
              <a:rPr lang="en-US" sz="2400" b="1" kern="100" dirty="0">
                <a:latin typeface="Calibri" panose="020F0502020204030204" pitchFamily="34" charset="0"/>
                <a:ea typeface="Aptos" panose="020B0004020202020204" pitchFamily="34" charset="0"/>
                <a:cs typeface="Calibri" panose="020F0502020204030204" pitchFamily="34" charset="0"/>
              </a:rPr>
              <a:t> God so clothes the grass of the field, which is </a:t>
            </a:r>
            <a:r>
              <a:rPr lang="en-US" sz="2400" b="1" i="1" kern="100" dirty="0">
                <a:latin typeface="Calibri" panose="020F0502020204030204" pitchFamily="34" charset="0"/>
                <a:ea typeface="Aptos" panose="020B0004020202020204" pitchFamily="34" charset="0"/>
                <a:cs typeface="Calibri" panose="020F0502020204030204" pitchFamily="34" charset="0"/>
              </a:rPr>
              <a:t>alive</a:t>
            </a:r>
            <a:r>
              <a:rPr lang="en-US" sz="2400" b="1" kern="100" dirty="0">
                <a:latin typeface="Calibri" panose="020F0502020204030204" pitchFamily="34" charset="0"/>
                <a:ea typeface="Aptos" panose="020B0004020202020204" pitchFamily="34" charset="0"/>
                <a:cs typeface="Calibri" panose="020F0502020204030204" pitchFamily="34" charset="0"/>
              </a:rPr>
              <a:t> today and tomorrow is thrown into the furnace, </a:t>
            </a:r>
            <a:r>
              <a:rPr lang="en-US" sz="2400" b="1" i="1" kern="100" dirty="0">
                <a:latin typeface="Calibri" panose="020F0502020204030204" pitchFamily="34" charset="0"/>
                <a:ea typeface="Aptos" panose="020B0004020202020204" pitchFamily="34" charset="0"/>
                <a:cs typeface="Calibri" panose="020F0502020204030204" pitchFamily="34" charset="0"/>
              </a:rPr>
              <a:t>will He</a:t>
            </a:r>
            <a:r>
              <a:rPr lang="en-US" sz="2400" b="1" kern="100" dirty="0">
                <a:latin typeface="Calibri" panose="020F0502020204030204" pitchFamily="34" charset="0"/>
                <a:ea typeface="Aptos" panose="020B0004020202020204" pitchFamily="34" charset="0"/>
                <a:cs typeface="Calibri" panose="020F0502020204030204" pitchFamily="34" charset="0"/>
              </a:rPr>
              <a:t> not much more </a:t>
            </a:r>
            <a:r>
              <a:rPr lang="en-US" sz="2400" b="1" i="1" kern="100" dirty="0">
                <a:latin typeface="Calibri" panose="020F0502020204030204" pitchFamily="34" charset="0"/>
                <a:ea typeface="Aptos" panose="020B0004020202020204" pitchFamily="34" charset="0"/>
                <a:cs typeface="Calibri" panose="020F0502020204030204" pitchFamily="34" charset="0"/>
              </a:rPr>
              <a:t>clothe</a:t>
            </a:r>
            <a:r>
              <a:rPr lang="en-US" sz="2400" b="1" kern="100" dirty="0">
                <a:latin typeface="Calibri" panose="020F0502020204030204" pitchFamily="34" charset="0"/>
                <a:ea typeface="Aptos" panose="020B0004020202020204" pitchFamily="34" charset="0"/>
                <a:cs typeface="Calibri" panose="020F0502020204030204" pitchFamily="34" charset="0"/>
              </a:rPr>
              <a:t> you? You of little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p>
          <a:p>
            <a:pPr marL="457200" lvl="1">
              <a:lnSpc>
                <a:spcPct val="115000"/>
              </a:lnSpc>
              <a:spcBef>
                <a:spcPts val="0"/>
              </a:spcBef>
              <a:spcAft>
                <a:spcPts val="450"/>
              </a:spcAft>
            </a:pPr>
            <a:r>
              <a:rPr lang="en-US" b="1" kern="100" dirty="0">
                <a:latin typeface="Calibri" panose="020F0502020204030204" pitchFamily="34" charset="0"/>
                <a:ea typeface="Aptos" panose="020B0004020202020204" pitchFamily="34" charset="0"/>
                <a:cs typeface="Calibri" panose="020F0502020204030204" pitchFamily="34" charset="0"/>
              </a:rPr>
              <a:t>8:10, 26; 9:2, 22, 29; 14:31; 15:28; 16:8; 17:20</a:t>
            </a:r>
          </a:p>
          <a:p>
            <a:pPr>
              <a:lnSpc>
                <a:spcPct val="115000"/>
              </a:lnSpc>
              <a:spcBef>
                <a:spcPts val="0"/>
              </a:spcBef>
              <a:spcAft>
                <a:spcPts val="450"/>
              </a:spcAft>
            </a:pPr>
            <a:r>
              <a:rPr lang="en-US" sz="2400" b="1" kern="100" dirty="0">
                <a:latin typeface="Calibri" panose="020F0502020204030204" pitchFamily="34" charset="0"/>
                <a:ea typeface="Aptos" panose="020B0004020202020204" pitchFamily="34" charset="0"/>
                <a:cs typeface="Calibri" panose="020F0502020204030204" pitchFamily="34" charset="0"/>
              </a:rPr>
              <a:t>Matthew 21:21, “</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And Jesus</a:t>
            </a:r>
            <a:r>
              <a:rPr lang="en-US" sz="2400" b="1" kern="100" dirty="0">
                <a:latin typeface="Calibri" panose="020F0502020204030204" pitchFamily="34" charset="0"/>
                <a:ea typeface="Aptos" panose="020B0004020202020204" pitchFamily="34" charset="0"/>
                <a:cs typeface="Calibri" panose="020F0502020204030204" pitchFamily="34" charset="0"/>
              </a:rPr>
              <a:t> answered and said to them, ‘Truly </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I say to you, if you have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and do not doubt, you will not only do what was done to the fig tree, but even if you say to this mountain, “Be taken up and cast into the sea,” it will happen.’”</a:t>
            </a:r>
            <a:endParaRPr lang="en-US" sz="2400" b="1" kern="100" dirty="0">
              <a:latin typeface="Calibri" panose="020F0502020204030204" pitchFamily="34" charset="0"/>
              <a:ea typeface="Aptos" panose="020B0004020202020204" pitchFamily="34" charset="0"/>
              <a:cs typeface="Calibri" panose="020F0502020204030204" pitchFamily="34" charset="0"/>
            </a:endParaRPr>
          </a:p>
          <a:p>
            <a:pPr>
              <a:lnSpc>
                <a:spcPct val="115000"/>
              </a:lnSpc>
              <a:spcBef>
                <a:spcPts val="0"/>
              </a:spcBef>
              <a:spcAft>
                <a:spcPts val="450"/>
              </a:spcAft>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Mark 2:5, “And Jesus</a:t>
            </a:r>
            <a:r>
              <a:rPr lang="en-US" sz="2400" b="1" kern="100" dirty="0">
                <a:latin typeface="Calibri" panose="020F0502020204030204" pitchFamily="34" charset="0"/>
                <a:ea typeface="Aptos" panose="020B0004020202020204" pitchFamily="34" charset="0"/>
                <a:cs typeface="Calibri" panose="020F0502020204030204" pitchFamily="34" charset="0"/>
              </a:rPr>
              <a:t> seeing their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said to the paralytic, ‘Son, your sins are forgiven.’”</a:t>
            </a:r>
          </a:p>
          <a:p>
            <a:pPr marL="457200" lvl="1">
              <a:lnSpc>
                <a:spcPct val="115000"/>
              </a:lnSpc>
              <a:spcBef>
                <a:spcPts val="0"/>
              </a:spcBef>
              <a:spcAft>
                <a:spcPts val="450"/>
              </a:spcAft>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4:40; 5:34; 10:52</a:t>
            </a:r>
          </a:p>
          <a:p>
            <a:pPr>
              <a:lnSpc>
                <a:spcPct val="115000"/>
              </a:lnSpc>
              <a:spcBef>
                <a:spcPts val="0"/>
              </a:spcBef>
              <a:spcAft>
                <a:spcPts val="450"/>
              </a:spcAft>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Mark 11:22, “And Jesus</a:t>
            </a:r>
            <a:r>
              <a:rPr lang="en-US" sz="2400" b="1" kern="100" dirty="0">
                <a:latin typeface="Calibri" panose="020F0502020204030204" pitchFamily="34" charset="0"/>
                <a:ea typeface="Aptos" panose="020B0004020202020204" pitchFamily="34" charset="0"/>
                <a:cs typeface="Calibri" panose="020F0502020204030204" pitchFamily="34" charset="0"/>
              </a:rPr>
              <a:t> answered saying to them, ‘</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Have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God.’”</a:t>
            </a:r>
            <a:endParaRPr lang="en-US" sz="2400" b="1"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293767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404261" y="421467"/>
            <a:ext cx="8335478" cy="5755422"/>
          </a:xfrm>
        </p:spPr>
        <p:txBody>
          <a:bodyPr>
            <a:spAutoFit/>
          </a:bodyPr>
          <a:lstStyle/>
          <a:p>
            <a:pPr>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Luke 5:20, “Seeing</a:t>
            </a:r>
            <a:r>
              <a:rPr lang="en-US" sz="2400" b="1" kern="100" dirty="0">
                <a:latin typeface="Calibri" panose="020F0502020204030204" pitchFamily="34" charset="0"/>
                <a:ea typeface="Aptos" panose="020B0004020202020204" pitchFamily="34" charset="0"/>
                <a:cs typeface="Calibri" panose="020F0502020204030204" pitchFamily="34" charset="0"/>
              </a:rPr>
              <a:t> their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He said, ‘Friend, your sins are forgiven you.’”</a:t>
            </a:r>
          </a:p>
          <a:p>
            <a:pPr marL="457200" lvl="1">
              <a:lnSpc>
                <a:spcPct val="100000"/>
              </a:lnSpc>
              <a:spcBef>
                <a:spcPts val="0"/>
              </a:spcBef>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7:9, 50; 8:25, 48; 12:28; 17:5, 8, 19; 18:8, 42</a:t>
            </a:r>
          </a:p>
          <a:p>
            <a:pPr>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Luke 22:32, “</a:t>
            </a:r>
            <a:r>
              <a:rPr lang="en-US" sz="2400" b="1" dirty="0">
                <a:solidFill>
                  <a:srgbClr val="01103A"/>
                </a:solidFill>
                <a:latin typeface="Calibri" panose="020F0502020204030204" pitchFamily="34" charset="0"/>
                <a:cs typeface="Calibri" panose="020F0502020204030204" pitchFamily="34" charset="0"/>
              </a:rPr>
              <a:t>but I have prayed for you, that your </a:t>
            </a:r>
            <a:r>
              <a:rPr lang="en-US" sz="2400" b="1" u="sng" dirty="0">
                <a:solidFill>
                  <a:srgbClr val="9E0B0F"/>
                </a:solidFill>
                <a:latin typeface="Calibri" panose="020F0502020204030204" pitchFamily="34" charset="0"/>
                <a:cs typeface="Calibri" panose="020F0502020204030204" pitchFamily="34" charset="0"/>
              </a:rPr>
              <a:t>faith</a:t>
            </a:r>
            <a:r>
              <a:rPr lang="en-US" sz="2400" b="1" dirty="0">
                <a:solidFill>
                  <a:srgbClr val="01103A"/>
                </a:solidFill>
                <a:latin typeface="Calibri" panose="020F0502020204030204" pitchFamily="34" charset="0"/>
                <a:cs typeface="Calibri" panose="020F0502020204030204" pitchFamily="34" charset="0"/>
              </a:rPr>
              <a:t> may not fail; and you, when once you have turned again, strengthen your brothers.”</a:t>
            </a:r>
            <a:endParaRPr lang="en-US" sz="2400" b="1" kern="100" dirty="0">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Acts 3:16, “And on the basis</a:t>
            </a:r>
            <a:r>
              <a:rPr lang="en-US" sz="2400" b="1" kern="100" dirty="0">
                <a:latin typeface="Calibri" panose="020F0502020204030204" pitchFamily="34" charset="0"/>
                <a:ea typeface="Aptos" panose="020B0004020202020204" pitchFamily="34" charset="0"/>
                <a:cs typeface="Calibri" panose="020F0502020204030204" pitchFamily="34" charset="0"/>
              </a:rPr>
              <a:t> of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His name, </a:t>
            </a:r>
            <a:r>
              <a:rPr lang="en-US" sz="24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it is</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the name of </a:t>
            </a:r>
            <a:r>
              <a:rPr lang="en-US" sz="2400" b="1" kern="100" dirty="0">
                <a:latin typeface="Calibri" panose="020F0502020204030204" pitchFamily="34" charset="0"/>
                <a:ea typeface="Aptos" panose="020B0004020202020204" pitchFamily="34" charset="0"/>
                <a:cs typeface="Calibri" panose="020F0502020204030204" pitchFamily="34" charset="0"/>
              </a:rPr>
              <a:t>Jesus which has strengthened this man whom you see and know; and the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which </a:t>
            </a:r>
            <a:r>
              <a:rPr lang="en-US" sz="24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comes</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through Him has given him this perfect health in the presence of you all.”</a:t>
            </a:r>
          </a:p>
          <a:p>
            <a:pPr marL="457200" lvl="1">
              <a:lnSpc>
                <a:spcPct val="100000"/>
              </a:lnSpc>
              <a:spcBef>
                <a:spcPts val="0"/>
              </a:spcBef>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6:5, 7; 11:24; 13:8; 14:9, 22, 27; 15:9; 16:5; 20:21; 24:24</a:t>
            </a:r>
          </a:p>
          <a:p>
            <a:pPr>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Acts 26:18, “to open</a:t>
            </a:r>
            <a:r>
              <a:rPr lang="en-US" sz="2400" b="1" kern="100" dirty="0">
                <a:latin typeface="Calibri" panose="020F0502020204030204" pitchFamily="34" charset="0"/>
                <a:ea typeface="Aptos" panose="020B0004020202020204" pitchFamily="34" charset="0"/>
                <a:cs typeface="Calibri" panose="020F0502020204030204" pitchFamily="34" charset="0"/>
              </a:rPr>
              <a:t> their eyes so that they may turn from darkness to light and from the dominion of Satan to God, that they may receive forgiveness of sins and an inheritance among those who have been sanctified by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Me.”</a:t>
            </a:r>
          </a:p>
        </p:txBody>
      </p:sp>
    </p:spTree>
    <p:extLst>
      <p:ext uri="{BB962C8B-B14F-4D97-AF65-F5344CB8AC3E}">
        <p14:creationId xmlns:p14="http://schemas.microsoft.com/office/powerpoint/2010/main" val="745237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404261" y="383971"/>
            <a:ext cx="8258476" cy="5863144"/>
          </a:xfrm>
        </p:spPr>
        <p:txBody>
          <a:bodyPr wrap="square">
            <a:spAutoFit/>
          </a:bodyPr>
          <a:lstStyle/>
          <a:p>
            <a:pPr>
              <a:lnSpc>
                <a:spcPct val="100000"/>
              </a:lnSpc>
              <a:spcBef>
                <a:spcPts val="0"/>
              </a:spcBef>
            </a:pP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Romans 1:5, “through</a:t>
            </a:r>
            <a:r>
              <a:rPr lang="en-US" sz="2500" b="1" kern="100" dirty="0">
                <a:latin typeface="Calibri" panose="020F0502020204030204" pitchFamily="34" charset="0"/>
                <a:ea typeface="Aptos" panose="020B0004020202020204" pitchFamily="34" charset="0"/>
                <a:cs typeface="Calibri" panose="020F0502020204030204" pitchFamily="34" charset="0"/>
              </a:rPr>
              <a:t> whom we have received grace and apostleship to bring about the obedience of faith among all the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Gentiles for His name’s sake”</a:t>
            </a:r>
          </a:p>
          <a:p>
            <a:pPr marL="457200" lvl="1">
              <a:lnSpc>
                <a:spcPct val="100000"/>
              </a:lnSpc>
              <a:spcBef>
                <a:spcPts val="0"/>
              </a:spcBef>
            </a:pP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Romans 1:8, 12, 17; 3:22, 25-28, 30, 31; 4:5, 9, 11-14, 16, 19, 20; 5:1-2; 9:30, 32; 10:6, 8, 17; 11:20; 12:3, 6; 14:1-2, 22-23</a:t>
            </a:r>
          </a:p>
          <a:p>
            <a:pPr>
              <a:lnSpc>
                <a:spcPct val="100000"/>
              </a:lnSpc>
              <a:spcBef>
                <a:spcPts val="0"/>
              </a:spcBef>
            </a:pP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Romans 16:26, “but now</a:t>
            </a:r>
            <a:r>
              <a:rPr lang="en-US" sz="2500" b="1" kern="100" dirty="0">
                <a:latin typeface="Calibri" panose="020F0502020204030204" pitchFamily="34" charset="0"/>
                <a:ea typeface="Aptos" panose="020B0004020202020204" pitchFamily="34" charset="0"/>
                <a:cs typeface="Calibri" panose="020F0502020204030204" pitchFamily="34" charset="0"/>
              </a:rPr>
              <a:t> is manifested, and by the Scriptures of the prophets, according to the commandment of the eternal God, has been made known to all the nations, </a:t>
            </a:r>
            <a:r>
              <a:rPr lang="en-US" sz="2500" b="1" i="1" kern="100" dirty="0">
                <a:latin typeface="Calibri" panose="020F0502020204030204" pitchFamily="34" charset="0"/>
                <a:ea typeface="Aptos" panose="020B0004020202020204" pitchFamily="34" charset="0"/>
                <a:cs typeface="Calibri" panose="020F0502020204030204" pitchFamily="34" charset="0"/>
              </a:rPr>
              <a:t>leading</a:t>
            </a:r>
            <a:r>
              <a:rPr lang="en-US" sz="2500" b="1" kern="100" dirty="0">
                <a:latin typeface="Calibri" panose="020F0502020204030204" pitchFamily="34" charset="0"/>
                <a:ea typeface="Aptos" panose="020B0004020202020204" pitchFamily="34" charset="0"/>
                <a:cs typeface="Calibri" panose="020F0502020204030204" pitchFamily="34" charset="0"/>
              </a:rPr>
              <a:t> to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obedience of </a:t>
            </a:r>
            <a:r>
              <a:rPr lang="en-US" sz="25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endParaRPr lang="en-US" sz="2500" b="1" kern="100" dirty="0">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 Corinthians 2:5, “so</a:t>
            </a:r>
            <a:r>
              <a:rPr lang="en-US" sz="2500" b="1" kern="100" dirty="0">
                <a:latin typeface="Calibri" panose="020F0502020204030204" pitchFamily="34" charset="0"/>
                <a:ea typeface="Aptos" panose="020B0004020202020204" pitchFamily="34" charset="0"/>
                <a:cs typeface="Calibri" panose="020F0502020204030204" pitchFamily="34" charset="0"/>
              </a:rPr>
              <a:t> that your </a:t>
            </a:r>
            <a:r>
              <a:rPr lang="en-US" sz="25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would not rest</a:t>
            </a:r>
            <a:r>
              <a:rPr lang="en-US" sz="2500" b="1" kern="100" dirty="0">
                <a:latin typeface="Calibri" panose="020F0502020204030204" pitchFamily="34" charset="0"/>
                <a:ea typeface="Aptos" panose="020B0004020202020204" pitchFamily="34" charset="0"/>
                <a:cs typeface="Calibri" panose="020F0502020204030204" pitchFamily="34" charset="0"/>
              </a:rPr>
              <a:t> on the wisdom of men, but on the power of God”</a:t>
            </a:r>
          </a:p>
          <a:p>
            <a:pPr marL="457200" lvl="1">
              <a:lnSpc>
                <a:spcPct val="100000"/>
              </a:lnSpc>
              <a:spcBef>
                <a:spcPts val="0"/>
              </a:spcBef>
            </a:pPr>
            <a:r>
              <a:rPr lang="en-US" sz="2500" b="1" kern="100" dirty="0">
                <a:latin typeface="Calibri" panose="020F0502020204030204" pitchFamily="34" charset="0"/>
                <a:ea typeface="Aptos" panose="020B0004020202020204" pitchFamily="34" charset="0"/>
                <a:cs typeface="Calibri" panose="020F0502020204030204" pitchFamily="34" charset="0"/>
              </a:rPr>
              <a:t>12:9;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13:2, 13; 15:14, 17</a:t>
            </a:r>
          </a:p>
          <a:p>
            <a:pPr>
              <a:lnSpc>
                <a:spcPct val="100000"/>
              </a:lnSpc>
              <a:spcBef>
                <a:spcPts val="0"/>
              </a:spcBef>
            </a:pP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 Corinthians 16:13, “Be on the alert,</a:t>
            </a:r>
            <a:r>
              <a:rPr lang="en-US" sz="2500" b="1" kern="100" dirty="0">
                <a:latin typeface="Calibri" panose="020F0502020204030204" pitchFamily="34" charset="0"/>
                <a:ea typeface="Aptos" panose="020B0004020202020204" pitchFamily="34" charset="0"/>
                <a:cs typeface="Calibri" panose="020F0502020204030204" pitchFamily="34" charset="0"/>
              </a:rPr>
              <a:t> stand firm in the </a:t>
            </a:r>
            <a:r>
              <a:rPr lang="en-US" sz="25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500" b="1" kern="100" dirty="0">
                <a:latin typeface="Calibri" panose="020F0502020204030204" pitchFamily="34" charset="0"/>
                <a:ea typeface="Aptos" panose="020B0004020202020204" pitchFamily="34" charset="0"/>
                <a:cs typeface="Calibri" panose="020F0502020204030204" pitchFamily="34" charset="0"/>
              </a:rPr>
              <a:t>, act </a:t>
            </a:r>
            <a:r>
              <a:rPr lang="en-US" sz="25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like men, be strong.”</a:t>
            </a:r>
            <a:endParaRPr lang="en-US" sz="2500" b="1"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965433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394636" y="348219"/>
            <a:ext cx="8431730" cy="6186309"/>
          </a:xfrm>
        </p:spPr>
        <p:txBody>
          <a:bodyPr wrap="square">
            <a:spAutoFit/>
          </a:bodyPr>
          <a:lstStyle/>
          <a:p>
            <a:pPr>
              <a:lnSpc>
                <a:spcPct val="100000"/>
              </a:lnSpc>
              <a:spcBef>
                <a:spcPts val="0"/>
              </a:spcBef>
            </a:pP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2 Corinthians 1:24, “Not that we lord</a:t>
            </a:r>
            <a:r>
              <a:rPr lang="en-US" sz="2200" b="1" kern="100" dirty="0">
                <a:latin typeface="Calibri" panose="020F0502020204030204" pitchFamily="34" charset="0"/>
                <a:ea typeface="Aptos" panose="020B0004020202020204" pitchFamily="34" charset="0"/>
                <a:cs typeface="Calibri" panose="020F0502020204030204" pitchFamily="34" charset="0"/>
              </a:rPr>
              <a:t> it over your </a:t>
            </a:r>
            <a:r>
              <a:rPr lang="en-US" sz="22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but are workers with you for your joy; for in your </a:t>
            </a:r>
            <a:r>
              <a:rPr lang="en-US" sz="22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200" b="1" kern="100" dirty="0">
                <a:latin typeface="Calibri" panose="020F0502020204030204" pitchFamily="34" charset="0"/>
                <a:ea typeface="Aptos" panose="020B0004020202020204" pitchFamily="34" charset="0"/>
                <a:cs typeface="Calibri" panose="020F0502020204030204" pitchFamily="34" charset="0"/>
              </a:rPr>
              <a:t>,</a:t>
            </a: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you are standing firm.”</a:t>
            </a:r>
          </a:p>
          <a:p>
            <a:pPr marL="457200" lvl="1">
              <a:lnSpc>
                <a:spcPct val="100000"/>
              </a:lnSpc>
              <a:spcBef>
                <a:spcPts val="0"/>
              </a:spcBef>
            </a:pP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4:13; 5:7; 8:7; 10:15</a:t>
            </a:r>
          </a:p>
          <a:p>
            <a:pPr>
              <a:lnSpc>
                <a:spcPct val="100000"/>
              </a:lnSpc>
              <a:spcBef>
                <a:spcPts val="0"/>
              </a:spcBef>
            </a:pP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2 Corinthians 13:5, “Test</a:t>
            </a:r>
            <a:r>
              <a:rPr lang="en-US" sz="2200" b="1" kern="100" dirty="0">
                <a:latin typeface="Calibri" panose="020F0502020204030204" pitchFamily="34" charset="0"/>
                <a:ea typeface="Aptos" panose="020B0004020202020204" pitchFamily="34" charset="0"/>
                <a:cs typeface="Calibri" panose="020F0502020204030204" pitchFamily="34" charset="0"/>
              </a:rPr>
              <a:t> yourselves </a:t>
            </a:r>
            <a:r>
              <a:rPr lang="en-US" sz="22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to see</a:t>
            </a: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if you are in the faith; examine yourselves! Or do you not recognize this about yourselves, that Jesus Christ is in you – unless indeed you fail</a:t>
            </a:r>
            <a:r>
              <a:rPr lang="en-US" sz="2200" b="1" kern="100" dirty="0">
                <a:latin typeface="Calibri" panose="020F0502020204030204" pitchFamily="34" charset="0"/>
                <a:ea typeface="Aptos" panose="020B0004020202020204" pitchFamily="34" charset="0"/>
                <a:cs typeface="Calibri" panose="020F0502020204030204" pitchFamily="34" charset="0"/>
              </a:rPr>
              <a:t> the test?” </a:t>
            </a:r>
          </a:p>
          <a:p>
            <a:pPr>
              <a:lnSpc>
                <a:spcPct val="100000"/>
              </a:lnSpc>
              <a:spcBef>
                <a:spcPts val="0"/>
              </a:spcBef>
            </a:pP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Galatians 1:23  but only,</a:t>
            </a:r>
            <a:r>
              <a:rPr lang="en-US" sz="2200" b="1" kern="100" dirty="0">
                <a:latin typeface="Calibri" panose="020F0502020204030204" pitchFamily="34" charset="0"/>
                <a:ea typeface="Aptos" panose="020B0004020202020204" pitchFamily="34" charset="0"/>
                <a:cs typeface="Calibri" panose="020F0502020204030204" pitchFamily="34" charset="0"/>
              </a:rPr>
              <a:t> they kept hearing, “He who once persecuted us is now preaching the </a:t>
            </a:r>
            <a:r>
              <a:rPr lang="en-US" sz="22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which he once tried to destroy.”</a:t>
            </a:r>
          </a:p>
          <a:p>
            <a:pPr marL="457200" lvl="1">
              <a:lnSpc>
                <a:spcPct val="100000"/>
              </a:lnSpc>
              <a:spcBef>
                <a:spcPts val="0"/>
              </a:spcBef>
            </a:pP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2:16, 20; 3:2, 5, 7-9, 11-12, 14, 22-26; 5:5-6</a:t>
            </a:r>
          </a:p>
          <a:p>
            <a:pPr>
              <a:lnSpc>
                <a:spcPct val="100000"/>
              </a:lnSpc>
              <a:spcBef>
                <a:spcPts val="0"/>
              </a:spcBef>
            </a:pP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Galatians 6:10, “So</a:t>
            </a:r>
            <a:r>
              <a:rPr lang="en-US" sz="2200" b="1" kern="100" dirty="0">
                <a:latin typeface="Calibri" panose="020F0502020204030204" pitchFamily="34" charset="0"/>
                <a:ea typeface="Aptos" panose="020B0004020202020204" pitchFamily="34" charset="0"/>
                <a:cs typeface="Calibri" panose="020F0502020204030204" pitchFamily="34" charset="0"/>
              </a:rPr>
              <a:t> then, while we have opportunity, let do good to all people, and especially to those who are of the household of the </a:t>
            </a:r>
            <a:r>
              <a:rPr lang="en-US" sz="22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endParaRPr lang="en-US" sz="2200" b="1" kern="100" dirty="0">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Ephesians 1:15, “For this</a:t>
            </a:r>
            <a:r>
              <a:rPr lang="en-US" sz="2200" b="1" kern="100" dirty="0">
                <a:latin typeface="Calibri" panose="020F0502020204030204" pitchFamily="34" charset="0"/>
                <a:ea typeface="Aptos" panose="020B0004020202020204" pitchFamily="34" charset="0"/>
                <a:cs typeface="Calibri" panose="020F0502020204030204" pitchFamily="34" charset="0"/>
              </a:rPr>
              <a:t> reason I too, having heard of the </a:t>
            </a:r>
            <a:r>
              <a:rPr lang="en-US" sz="22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the Lord Jesus which </a:t>
            </a:r>
            <a:r>
              <a:rPr lang="en-US" sz="22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exists</a:t>
            </a: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among you and your love</a:t>
            </a:r>
            <a:r>
              <a:rPr lang="en-US" sz="2200" b="1" kern="100" dirty="0">
                <a:latin typeface="Calibri" panose="020F0502020204030204" pitchFamily="34" charset="0"/>
                <a:ea typeface="Aptos" panose="020B0004020202020204" pitchFamily="34" charset="0"/>
                <a:cs typeface="Calibri" panose="020F0502020204030204" pitchFamily="34" charset="0"/>
              </a:rPr>
              <a:t> for all the saints”</a:t>
            </a:r>
          </a:p>
          <a:p>
            <a:pPr marL="457200" lvl="1">
              <a:lnSpc>
                <a:spcPct val="100000"/>
              </a:lnSpc>
              <a:spcBef>
                <a:spcPts val="0"/>
              </a:spcBef>
            </a:pPr>
            <a:r>
              <a:rPr lang="en-US" sz="2200" b="1" kern="100" dirty="0">
                <a:latin typeface="Calibri" panose="020F0502020204030204" pitchFamily="34" charset="0"/>
                <a:ea typeface="Aptos" panose="020B0004020202020204" pitchFamily="34" charset="0"/>
                <a:cs typeface="Calibri" panose="020F0502020204030204" pitchFamily="34" charset="0"/>
              </a:rPr>
              <a:t>2:8; 3:12, 17; 4:5, 13; 6:1</a:t>
            </a:r>
          </a:p>
          <a:p>
            <a:pPr>
              <a:lnSpc>
                <a:spcPct val="100000"/>
              </a:lnSpc>
              <a:spcBef>
                <a:spcPts val="0"/>
              </a:spcBef>
            </a:pP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Ephesians 6:23, “Peace</a:t>
            </a:r>
            <a:r>
              <a:rPr lang="en-US" sz="2200" b="1" kern="100" dirty="0">
                <a:latin typeface="Calibri" panose="020F0502020204030204" pitchFamily="34" charset="0"/>
                <a:ea typeface="Aptos" panose="020B0004020202020204" pitchFamily="34" charset="0"/>
                <a:cs typeface="Calibri" panose="020F0502020204030204" pitchFamily="34" charset="0"/>
              </a:rPr>
              <a:t> be to the brethren, and love with </a:t>
            </a:r>
            <a:r>
              <a:rPr lang="en-US" sz="22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from God the Father and the Lord Jesus Christ.”</a:t>
            </a:r>
            <a:endParaRPr lang="en-US" sz="2200" b="1"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695278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336884" y="364720"/>
            <a:ext cx="8479857" cy="6232475"/>
          </a:xfrm>
        </p:spPr>
        <p:txBody>
          <a:bodyPr wrap="square">
            <a:spAutoFit/>
          </a:bodyPr>
          <a:lstStyle/>
          <a:p>
            <a:pPr>
              <a:lnSpc>
                <a:spcPct val="100000"/>
              </a:lnSpc>
              <a:spcBef>
                <a:spcPts val="0"/>
              </a:spcBef>
            </a:pP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Philippians 1:25, “Convinced</a:t>
            </a:r>
            <a:r>
              <a:rPr lang="en-US" sz="2100" b="1" kern="100" dirty="0">
                <a:latin typeface="Calibri" panose="020F0502020204030204" pitchFamily="34" charset="0"/>
                <a:ea typeface="Aptos" panose="020B0004020202020204" pitchFamily="34" charset="0"/>
                <a:cs typeface="Calibri" panose="020F0502020204030204" pitchFamily="34" charset="0"/>
              </a:rPr>
              <a:t> of this, I know that I will remain and continue with you all for your progress and joy in the </a:t>
            </a:r>
            <a:r>
              <a:rPr lang="en-US" sz="21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100" b="1" kern="100" dirty="0">
                <a:latin typeface="Calibri" panose="020F0502020204030204" pitchFamily="34" charset="0"/>
                <a:ea typeface="Aptos" panose="020B0004020202020204" pitchFamily="34" charset="0"/>
                <a:cs typeface="Calibri" panose="020F0502020204030204" pitchFamily="34" charset="0"/>
              </a:rPr>
              <a:t>”</a:t>
            </a:r>
          </a:p>
          <a:p>
            <a:pPr marL="457200" lvl="1">
              <a:lnSpc>
                <a:spcPct val="100000"/>
              </a:lnSpc>
              <a:spcBef>
                <a:spcPts val="0"/>
              </a:spcBef>
            </a:pPr>
            <a:r>
              <a:rPr lang="en-US" sz="2100" b="1" kern="100" dirty="0">
                <a:latin typeface="Calibri" panose="020F0502020204030204" pitchFamily="34" charset="0"/>
                <a:ea typeface="Aptos" panose="020B0004020202020204" pitchFamily="34" charset="0"/>
                <a:cs typeface="Calibri" panose="020F0502020204030204" pitchFamily="34" charset="0"/>
              </a:rPr>
              <a:t>1:27; </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2:17</a:t>
            </a:r>
          </a:p>
          <a:p>
            <a:pPr>
              <a:lnSpc>
                <a:spcPct val="100000"/>
              </a:lnSpc>
              <a:spcBef>
                <a:spcPts val="0"/>
              </a:spcBef>
            </a:pP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Philippians 3:9, “and may be found</a:t>
            </a:r>
            <a:r>
              <a:rPr lang="en-US" sz="2100" b="1" kern="100" dirty="0">
                <a:latin typeface="Calibri" panose="020F0502020204030204" pitchFamily="34" charset="0"/>
                <a:ea typeface="Aptos" panose="020B0004020202020204" pitchFamily="34" charset="0"/>
                <a:cs typeface="Calibri" panose="020F0502020204030204" pitchFamily="34" charset="0"/>
              </a:rPr>
              <a:t> in Him, not having a righteousness of my own derived from </a:t>
            </a:r>
            <a:r>
              <a:rPr lang="en-US" sz="21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the</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Law, but that which is through </a:t>
            </a:r>
            <a:r>
              <a:rPr lang="en-US" sz="21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Christ, the righteousness which </a:t>
            </a:r>
            <a:r>
              <a:rPr lang="en-US" sz="21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comes</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from God on the basis of </a:t>
            </a:r>
            <a:r>
              <a:rPr lang="en-US" sz="21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p>
          <a:p>
            <a:pPr>
              <a:lnSpc>
                <a:spcPct val="100000"/>
              </a:lnSpc>
              <a:spcBef>
                <a:spcPts val="0"/>
              </a:spcBef>
            </a:pP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Colossians 1:4, “since we heard</a:t>
            </a:r>
            <a:r>
              <a:rPr lang="en-US" sz="2100" b="1" kern="100" dirty="0">
                <a:latin typeface="Calibri" panose="020F0502020204030204" pitchFamily="34" charset="0"/>
                <a:ea typeface="Aptos" panose="020B0004020202020204" pitchFamily="34" charset="0"/>
                <a:cs typeface="Calibri" panose="020F0502020204030204" pitchFamily="34" charset="0"/>
              </a:rPr>
              <a:t> of your </a:t>
            </a:r>
            <a:r>
              <a:rPr lang="en-US" sz="21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Christ Jesus and the love which you have for all the saints”</a:t>
            </a:r>
          </a:p>
          <a:p>
            <a:pPr lvl="1">
              <a:lnSpc>
                <a:spcPct val="100000"/>
              </a:lnSpc>
              <a:spcBef>
                <a:spcPts val="0"/>
              </a:spcBef>
            </a:pP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a:t>
            </a:r>
            <a:r>
              <a:rPr lang="en-US" sz="2100" b="1" kern="100" dirty="0">
                <a:latin typeface="Calibri" panose="020F0502020204030204" pitchFamily="34" charset="0"/>
                <a:ea typeface="Aptos" panose="020B0004020202020204" pitchFamily="34" charset="0"/>
                <a:cs typeface="Calibri" panose="020F0502020204030204" pitchFamily="34" charset="0"/>
              </a:rPr>
              <a:t>:23; 2:5, 7</a:t>
            </a:r>
          </a:p>
          <a:p>
            <a:pPr>
              <a:lnSpc>
                <a:spcPct val="100000"/>
              </a:lnSpc>
              <a:spcBef>
                <a:spcPts val="0"/>
              </a:spcBef>
            </a:pP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Colossians 2:12, “having been buried</a:t>
            </a:r>
            <a:r>
              <a:rPr lang="en-US" sz="2100" b="1" kern="100" dirty="0">
                <a:latin typeface="Calibri" panose="020F0502020204030204" pitchFamily="34" charset="0"/>
                <a:ea typeface="Aptos" panose="020B0004020202020204" pitchFamily="34" charset="0"/>
                <a:cs typeface="Calibri" panose="020F0502020204030204" pitchFamily="34" charset="0"/>
              </a:rPr>
              <a:t> with Him in baptism, in which you were also raised up with Him through </a:t>
            </a:r>
            <a:r>
              <a:rPr lang="en-US" sz="21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the working of God, who raised Him from the dead.”</a:t>
            </a:r>
            <a:endParaRPr lang="en-US" sz="2100" b="1" kern="100" dirty="0">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 Thessalonians 1:3, “constantly</a:t>
            </a:r>
            <a:r>
              <a:rPr lang="en-US" sz="2100" b="1" kern="100" dirty="0">
                <a:latin typeface="Calibri" panose="020F0502020204030204" pitchFamily="34" charset="0"/>
                <a:ea typeface="Aptos" panose="020B0004020202020204" pitchFamily="34" charset="0"/>
                <a:cs typeface="Calibri" panose="020F0502020204030204" pitchFamily="34" charset="0"/>
              </a:rPr>
              <a:t> bearing in mind your work of </a:t>
            </a:r>
            <a:r>
              <a:rPr lang="en-US" sz="21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and labor of love and steadfastness</a:t>
            </a:r>
            <a:r>
              <a:rPr lang="en-US" sz="2100" b="1" kern="100" dirty="0">
                <a:latin typeface="Calibri" panose="020F0502020204030204" pitchFamily="34" charset="0"/>
                <a:ea typeface="Aptos" panose="020B0004020202020204" pitchFamily="34" charset="0"/>
                <a:cs typeface="Calibri" panose="020F0502020204030204" pitchFamily="34" charset="0"/>
              </a:rPr>
              <a:t> of hope in our Lord Jesus Christ in the presence of our God and Father”</a:t>
            </a:r>
          </a:p>
          <a:p>
            <a:pPr lvl="1">
              <a:lnSpc>
                <a:spcPct val="100000"/>
              </a:lnSpc>
              <a:spcBef>
                <a:spcPts val="0"/>
              </a:spcBef>
            </a:pPr>
            <a:r>
              <a:rPr lang="en-US" sz="2100" b="1" kern="100" dirty="0">
                <a:latin typeface="Calibri" panose="020F0502020204030204" pitchFamily="34" charset="0"/>
                <a:ea typeface="Aptos" panose="020B0004020202020204" pitchFamily="34" charset="0"/>
                <a:cs typeface="Calibri" panose="020F0502020204030204" pitchFamily="34" charset="0"/>
              </a:rPr>
              <a:t>1:8; 3:2, 5-7, 10</a:t>
            </a:r>
          </a:p>
          <a:p>
            <a:pPr>
              <a:lnSpc>
                <a:spcPct val="100000"/>
              </a:lnSpc>
              <a:spcBef>
                <a:spcPts val="0"/>
              </a:spcBef>
            </a:pP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 Thessalonians 5:8, “But since we are of </a:t>
            </a:r>
            <a:r>
              <a:rPr lang="en-US" sz="21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the</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day, let us be sober,</a:t>
            </a:r>
            <a:r>
              <a:rPr lang="en-US" sz="2100" b="1" kern="100" dirty="0">
                <a:latin typeface="Calibri" panose="020F0502020204030204" pitchFamily="34" charset="0"/>
                <a:ea typeface="Aptos" panose="020B0004020202020204" pitchFamily="34" charset="0"/>
                <a:cs typeface="Calibri" panose="020F0502020204030204" pitchFamily="34" charset="0"/>
              </a:rPr>
              <a:t> having put on the breastplate of </a:t>
            </a:r>
            <a:r>
              <a:rPr lang="en-US" sz="21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and love, and as a helmet, the hope of salvation.”</a:t>
            </a:r>
          </a:p>
        </p:txBody>
      </p:sp>
    </p:spTree>
    <p:extLst>
      <p:ext uri="{BB962C8B-B14F-4D97-AF65-F5344CB8AC3E}">
        <p14:creationId xmlns:p14="http://schemas.microsoft.com/office/powerpoint/2010/main" val="4065147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365760" y="586106"/>
            <a:ext cx="8393229" cy="5909503"/>
          </a:xfrm>
        </p:spPr>
        <p:txBody>
          <a:bodyPr>
            <a:spAutoFit/>
          </a:bodyPr>
          <a:lstStyle/>
          <a:p>
            <a:pPr>
              <a:lnSpc>
                <a:spcPct val="115000"/>
              </a:lnSpc>
              <a:spcBef>
                <a:spcPts val="0"/>
              </a:spcBef>
              <a:spcAft>
                <a:spcPts val="450"/>
              </a:spcAft>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2 Thessalonians 1:3, “We ought</a:t>
            </a:r>
            <a:r>
              <a:rPr lang="en-US" sz="2400" b="1" kern="100" dirty="0">
                <a:latin typeface="Calibri" panose="020F0502020204030204" pitchFamily="34" charset="0"/>
                <a:ea typeface="Aptos" panose="020B0004020202020204" pitchFamily="34" charset="0"/>
                <a:cs typeface="Calibri" panose="020F0502020204030204" pitchFamily="34" charset="0"/>
              </a:rPr>
              <a:t> always to give thanks to God for you, brethren, as is </a:t>
            </a:r>
            <a:r>
              <a:rPr lang="en-US" sz="24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only</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fitting, because your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is greatly enlarged, and the love of each one of you toward one another grows </a:t>
            </a:r>
            <a:r>
              <a:rPr lang="en-US" sz="24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ever</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greater”</a:t>
            </a:r>
          </a:p>
          <a:p>
            <a:pPr marL="457200" lvl="1">
              <a:lnSpc>
                <a:spcPct val="115000"/>
              </a:lnSpc>
              <a:spcBef>
                <a:spcPts val="0"/>
              </a:spcBef>
              <a:spcAft>
                <a:spcPts val="450"/>
              </a:spcAft>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1:4, 11; 2:13</a:t>
            </a:r>
          </a:p>
          <a:p>
            <a:pPr>
              <a:lnSpc>
                <a:spcPct val="115000"/>
              </a:lnSpc>
              <a:spcBef>
                <a:spcPts val="0"/>
              </a:spcBef>
              <a:spcAft>
                <a:spcPts val="450"/>
              </a:spcAft>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2 Thessalonians 3:2, “and that we will be rescued from perverse </a:t>
            </a:r>
            <a:r>
              <a:rPr lang="en-US" sz="2400" b="1" kern="100" dirty="0">
                <a:latin typeface="Calibri" panose="020F0502020204030204" pitchFamily="34" charset="0"/>
                <a:ea typeface="Aptos" panose="020B0004020202020204" pitchFamily="34" charset="0"/>
                <a:cs typeface="Calibri" panose="020F0502020204030204" pitchFamily="34" charset="0"/>
              </a:rPr>
              <a:t>and evil men; for not all have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latin typeface="Calibri" panose="020F0502020204030204" pitchFamily="34" charset="0"/>
                <a:ea typeface="Aptos" panose="020B0004020202020204" pitchFamily="34" charset="0"/>
                <a:cs typeface="Calibri" panose="020F0502020204030204" pitchFamily="34" charset="0"/>
              </a:rPr>
              <a:t>”</a:t>
            </a:r>
          </a:p>
          <a:p>
            <a:pPr>
              <a:lnSpc>
                <a:spcPct val="115000"/>
              </a:lnSpc>
              <a:spcBef>
                <a:spcPts val="0"/>
              </a:spcBef>
              <a:spcAft>
                <a:spcPts val="450"/>
              </a:spcAft>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 Timothy 1:2, “To Timothy, my true child in the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Grace, mercy and peace from God the Father and Christ Jesus our Lord.”</a:t>
            </a:r>
          </a:p>
          <a:p>
            <a:pPr marL="457200" lvl="1">
              <a:lnSpc>
                <a:spcPct val="115000"/>
              </a:lnSpc>
              <a:spcBef>
                <a:spcPts val="0"/>
              </a:spcBef>
              <a:spcAft>
                <a:spcPts val="450"/>
              </a:spcAft>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1:4-5, 14, 19; 2:7, 15; 3:9, 13; 4:1, 6, 12; 5:8; 6:10-12;</a:t>
            </a:r>
          </a:p>
          <a:p>
            <a:pPr>
              <a:lnSpc>
                <a:spcPct val="115000"/>
              </a:lnSpc>
              <a:spcBef>
                <a:spcPts val="0"/>
              </a:spcBef>
              <a:spcAft>
                <a:spcPts val="450"/>
              </a:spcAft>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1 Timothy 1:21, “which</a:t>
            </a:r>
            <a:r>
              <a:rPr lang="en-US" sz="2400" b="1" kern="100" dirty="0">
                <a:latin typeface="Calibri" panose="020F0502020204030204" pitchFamily="34" charset="0"/>
                <a:ea typeface="Aptos" panose="020B0004020202020204" pitchFamily="34" charset="0"/>
                <a:cs typeface="Calibri" panose="020F0502020204030204" pitchFamily="34" charset="0"/>
              </a:rPr>
              <a:t> some have professed and thus gone astray from the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Grace be with you.”</a:t>
            </a:r>
            <a:endParaRPr lang="en-US" sz="2400" b="1"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10020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5DDC6-A52A-A96F-96A2-5A55E9996C28}"/>
              </a:ext>
            </a:extLst>
          </p:cNvPr>
          <p:cNvSpPr>
            <a:spLocks noGrp="1"/>
          </p:cNvSpPr>
          <p:nvPr>
            <p:ph idx="1"/>
          </p:nvPr>
        </p:nvSpPr>
        <p:spPr>
          <a:xfrm>
            <a:off x="356133" y="220350"/>
            <a:ext cx="8479857" cy="6370975"/>
          </a:xfrm>
        </p:spPr>
        <p:txBody>
          <a:bodyPr wrap="square">
            <a:spAutoFit/>
          </a:bodyPr>
          <a:lstStyle/>
          <a:p>
            <a:pPr>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2 Timothy 1:5, “For I am mindful</a:t>
            </a:r>
            <a:r>
              <a:rPr lang="en-US" sz="2400" b="1" kern="100" dirty="0">
                <a:latin typeface="Calibri" panose="020F0502020204030204" pitchFamily="34" charset="0"/>
                <a:ea typeface="Aptos" panose="020B0004020202020204" pitchFamily="34" charset="0"/>
                <a:cs typeface="Calibri" panose="020F0502020204030204" pitchFamily="34" charset="0"/>
              </a:rPr>
              <a:t> of the sincere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within you, which first dwelt in your grandmother Lois and your mother Eunice, and I am sure that </a:t>
            </a:r>
            <a:r>
              <a:rPr lang="en-US" sz="24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it is</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in you as well.”</a:t>
            </a:r>
          </a:p>
          <a:p>
            <a:pPr marL="457200" lvl="1">
              <a:lnSpc>
                <a:spcPct val="100000"/>
              </a:lnSpc>
              <a:spcBef>
                <a:spcPts val="0"/>
              </a:spcBef>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1:13; 2:18, 22; 3:8, 10, 15</a:t>
            </a:r>
          </a:p>
          <a:p>
            <a:pPr>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2 Timothy 4:7, “I have fought</a:t>
            </a:r>
            <a:r>
              <a:rPr lang="en-US" sz="2400" b="1" kern="100" dirty="0">
                <a:latin typeface="Calibri" panose="020F0502020204030204" pitchFamily="34" charset="0"/>
                <a:ea typeface="Aptos" panose="020B0004020202020204" pitchFamily="34" charset="0"/>
                <a:cs typeface="Calibri" panose="020F0502020204030204" pitchFamily="34" charset="0"/>
              </a:rPr>
              <a:t> the good fight, I have finished the course, I have kept the</a:t>
            </a:r>
            <a:r>
              <a:rPr lang="en-US" sz="2400" b="1" u="sng" kern="100" dirty="0">
                <a:latin typeface="Calibri" panose="020F0502020204030204" pitchFamily="34" charset="0"/>
                <a:ea typeface="Aptos" panose="020B0004020202020204" pitchFamily="34" charset="0"/>
                <a:cs typeface="Calibri" panose="020F0502020204030204" pitchFamily="34" charset="0"/>
              </a:rPr>
              <a:t>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endParaRPr lang="en-US" sz="2400" b="1" kern="100" dirty="0">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Titus 1:1, “Paul,</a:t>
            </a:r>
            <a:r>
              <a:rPr lang="en-US" sz="2400" b="1" kern="100" dirty="0">
                <a:latin typeface="Calibri" panose="020F0502020204030204" pitchFamily="34" charset="0"/>
                <a:ea typeface="Aptos" panose="020B0004020202020204" pitchFamily="34" charset="0"/>
                <a:cs typeface="Calibri" panose="020F0502020204030204" pitchFamily="34" charset="0"/>
              </a:rPr>
              <a:t> a bond-servant of God and an apostle of Jesus Christ, for the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of those chosen of God and the knowledge of the truth which is according to godliness”</a:t>
            </a:r>
          </a:p>
          <a:p>
            <a:pPr marL="457200" lvl="1">
              <a:lnSpc>
                <a:spcPct val="100000"/>
              </a:lnSpc>
              <a:spcBef>
                <a:spcPts val="0"/>
              </a:spcBef>
            </a:pPr>
            <a:r>
              <a:rPr lang="en-US" b="1" kern="100" dirty="0">
                <a:solidFill>
                  <a:srgbClr val="01103A"/>
                </a:solidFill>
                <a:latin typeface="Calibri" panose="020F0502020204030204" pitchFamily="34" charset="0"/>
                <a:ea typeface="Aptos" panose="020B0004020202020204" pitchFamily="34" charset="0"/>
                <a:cs typeface="Calibri" panose="020F0502020204030204" pitchFamily="34" charset="0"/>
              </a:rPr>
              <a:t>1:4, 13; 2:2, 10</a:t>
            </a:r>
          </a:p>
          <a:p>
            <a:pPr>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Titus 3:15, “All</a:t>
            </a:r>
            <a:r>
              <a:rPr lang="en-US" sz="2400" b="1" kern="100" dirty="0">
                <a:latin typeface="Calibri" panose="020F0502020204030204" pitchFamily="34" charset="0"/>
                <a:ea typeface="Aptos" panose="020B0004020202020204" pitchFamily="34" charset="0"/>
                <a:cs typeface="Calibri" panose="020F0502020204030204" pitchFamily="34" charset="0"/>
              </a:rPr>
              <a:t> who are with me greet you. Greet those who love us in </a:t>
            </a:r>
            <a:r>
              <a:rPr lang="en-US" sz="24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the</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Grace be with you all.”</a:t>
            </a:r>
            <a:endParaRPr lang="en-US" sz="2400" b="1" kern="100" dirty="0">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Philemon 1:5-6, “because I hear</a:t>
            </a:r>
            <a:r>
              <a:rPr lang="en-US" sz="2400" b="1" kern="100" dirty="0">
                <a:latin typeface="Calibri" panose="020F0502020204030204" pitchFamily="34" charset="0"/>
                <a:ea typeface="Aptos" panose="020B0004020202020204" pitchFamily="34" charset="0"/>
                <a:cs typeface="Calibri" panose="020F0502020204030204" pitchFamily="34" charset="0"/>
              </a:rPr>
              <a:t> of your love and of the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which you have toward the Lord Jesus and toward all the saints; </a:t>
            </a:r>
            <a:r>
              <a:rPr lang="en-US" sz="2400" b="1" i="1" kern="100" dirty="0">
                <a:solidFill>
                  <a:srgbClr val="01103A"/>
                </a:solidFill>
                <a:latin typeface="Calibri" panose="020F0502020204030204" pitchFamily="34" charset="0"/>
                <a:ea typeface="Aptos" panose="020B0004020202020204" pitchFamily="34" charset="0"/>
                <a:cs typeface="Calibri" panose="020F0502020204030204" pitchFamily="34" charset="0"/>
              </a:rPr>
              <a:t>and I pray</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that the fellowship of your </a:t>
            </a:r>
            <a:r>
              <a:rPr lang="en-US" sz="2400" b="1" u="sng" kern="100" dirty="0">
                <a:solidFill>
                  <a:srgbClr val="9E0B0F"/>
                </a:solidFill>
                <a:latin typeface="Calibri" panose="020F0502020204030204" pitchFamily="34" charset="0"/>
                <a:ea typeface="Aptos" panose="020B0004020202020204" pitchFamily="34" charset="0"/>
                <a:cs typeface="Calibri" panose="020F0502020204030204" pitchFamily="34" charset="0"/>
              </a:rPr>
              <a:t>faith</a:t>
            </a:r>
            <a:r>
              <a:rPr lang="en-US" sz="24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 may become effective through</a:t>
            </a:r>
            <a:r>
              <a:rPr lang="en-US" sz="2400" b="1" kern="100" dirty="0">
                <a:latin typeface="Calibri" panose="020F0502020204030204" pitchFamily="34" charset="0"/>
                <a:ea typeface="Aptos" panose="020B0004020202020204" pitchFamily="34" charset="0"/>
                <a:cs typeface="Calibri" panose="020F0502020204030204" pitchFamily="34" charset="0"/>
              </a:rPr>
              <a:t> the knowledge of every good thing which is in you for Christ’s sake.”</a:t>
            </a:r>
          </a:p>
        </p:txBody>
      </p:sp>
    </p:spTree>
    <p:extLst>
      <p:ext uri="{BB962C8B-B14F-4D97-AF65-F5344CB8AC3E}">
        <p14:creationId xmlns:p14="http://schemas.microsoft.com/office/powerpoint/2010/main" val="6870330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857</TotalTime>
  <Words>1948</Words>
  <Application>Microsoft Office PowerPoint</Application>
  <PresentationFormat>On-screen Show (4:3)</PresentationFormat>
  <Paragraphs>76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Calibri</vt:lpstr>
      <vt:lpstr>Rockwell Extra Bold</vt:lpstr>
      <vt:lpstr>Office Theme</vt:lpstr>
      <vt:lpstr>FAITH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Bruce Molock</dc:creator>
  <cp:lastModifiedBy>Richard Lidh</cp:lastModifiedBy>
  <cp:revision>5</cp:revision>
  <cp:lastPrinted>2024-06-08T06:43:40Z</cp:lastPrinted>
  <dcterms:created xsi:type="dcterms:W3CDTF">2024-06-07T13:11:16Z</dcterms:created>
  <dcterms:modified xsi:type="dcterms:W3CDTF">2024-06-08T06:44:19Z</dcterms:modified>
</cp:coreProperties>
</file>