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8" r:id="rId1"/>
  </p:sldMasterIdLst>
  <p:notesMasterIdLst>
    <p:notesMasterId r:id="rId13"/>
  </p:notesMasterIdLst>
  <p:handoutMasterIdLst>
    <p:handoutMasterId r:id="rId14"/>
  </p:handoutMasterIdLst>
  <p:sldIdLst>
    <p:sldId id="352" r:id="rId2"/>
    <p:sldId id="303" r:id="rId3"/>
    <p:sldId id="317" r:id="rId4"/>
    <p:sldId id="321" r:id="rId5"/>
    <p:sldId id="324" r:id="rId6"/>
    <p:sldId id="326" r:id="rId7"/>
    <p:sldId id="327" r:id="rId8"/>
    <p:sldId id="353" r:id="rId9"/>
    <p:sldId id="349" r:id="rId10"/>
    <p:sldId id="351" r:id="rId11"/>
    <p:sldId id="328" r:id="rId12"/>
  </p:sldIdLst>
  <p:sldSz cx="10058400" cy="7772400"/>
  <p:notesSz cx="7102475" cy="102330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FF00"/>
    <a:srgbClr val="CC3300"/>
    <a:srgbClr val="008000"/>
    <a:srgbClr val="0000FF"/>
    <a:srgbClr val="F8F8F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6" autoAdjust="0"/>
    <p:restoredTop sz="95969" autoAdjust="0"/>
  </p:normalViewPr>
  <p:slideViewPr>
    <p:cSldViewPr snapToGrid="0">
      <p:cViewPr varScale="1">
        <p:scale>
          <a:sx n="88" d="100"/>
          <a:sy n="88" d="100"/>
        </p:scale>
        <p:origin x="1386" y="84"/>
      </p:cViewPr>
      <p:guideLst>
        <p:guide orient="horz" pos="2448"/>
        <p:guide pos="3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5088BA-0D11-405D-BB14-0E9616D731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F4C34-75F5-E7D5-DAA6-E8914901E8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/>
              <a:t>9/15/2024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8DEFF-BF47-8992-036F-FC7656798B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/>
              <a:t>Shawn Yon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9385F-B309-9CCD-C25E-6C96D50550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r>
              <a:rPr lang="en-US" sz="1000" dirty="0"/>
              <a:t>Page </a:t>
            </a:r>
            <a:fld id="{06AC66F4-725B-468D-A06B-B2F99C530AF2}" type="slidenum">
              <a:rPr lang="en-US" sz="1000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6740523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39F9F8-1FEA-CE7F-C6FA-9F892F5AF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651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CA7061-A147-9389-BE4A-C0E64BCAE5F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651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EB333B-05DB-9C58-2DF8-8E0DBB3CF7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768350"/>
            <a:ext cx="49625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5985ECE-51CB-087F-0258-3BB774FAA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860688"/>
            <a:ext cx="5681980" cy="4604861"/>
          </a:xfrm>
          <a:prstGeom prst="rect">
            <a:avLst/>
          </a:prstGeom>
        </p:spPr>
        <p:txBody>
          <a:bodyPr vert="horz" lIns="99051" tIns="49526" rIns="99051" bIns="495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7A5BE-E370-F46D-68A0-91EA746540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Shawn Yon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F9B97-F228-8B03-569A-7BF1E7ED48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1"/>
          </a:xfrm>
          <a:prstGeom prst="rect">
            <a:avLst/>
          </a:prstGeom>
        </p:spPr>
        <p:txBody>
          <a:bodyPr vert="horz" wrap="square" lIns="99051" tIns="49526" rIns="99051" bIns="495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0A2D866-D77F-4C37-9F10-DDF864E507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69E3534-A2FD-2060-EF96-D4D9DA0C68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406E09F-15FB-1022-7E75-BBE45B308E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Revelation 21:18-21</a:t>
            </a:r>
          </a:p>
          <a:p>
            <a:endParaRPr lang="en-US" altLang="en-US"/>
          </a:p>
          <a:p>
            <a:r>
              <a:rPr lang="en-US" altLang="en-US"/>
              <a:t>Romans 6:23; Ephesians 2:8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BE34425-58D7-150C-840F-63DABC049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58AC52-AFD6-4E7F-8847-97BB796FB11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D5781-4660-5420-C2B1-16110422EDF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A1D7B9-9F71-604A-83D3-D66ACF137F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0FFC2866-E2A6-3E75-F078-0E4DFD8700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B86E6114-B432-82DE-06A1-07EF304057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671D21BC-27A2-2DCA-A75F-74171FDF6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E43D39-47B8-4149-9B31-5C425BDAAF0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0530D-2972-C422-3D9F-1258A33F2CD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A6A518-39C2-092F-F4DC-85705A932E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68FF66F6-70EE-C8B5-2785-CA59DBBAC1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3FC95CC-B156-BC5B-56CD-4336B1B6F5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F5112FDD-F883-93A2-E836-9C8855A4E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248687-119C-4BD2-9E92-EBF3EC2D1E13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81DA5E-2D62-13D6-9BDA-B51590671E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CA6EA-6275-7D36-FE97-14D12A3633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F8F70-CB7F-85C4-3F38-DA9D68843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2C46FD-47A8-4FFE-A4E8-A62AE0439F6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E8B49A-D46A-FBBF-34DC-1DAD400AB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955020A-E3C3-7AB5-280D-101CE2A4C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0634D-E8B7-C7D3-70C4-5C3BE6D7C8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54DD-9775-277E-98B3-15B51EC9BE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CF62AEC7-C210-58C9-5D92-38229A9A54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43F18CC2-BDBD-8B87-D04A-AE842200EB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ECC11C36-9F55-9608-8DF2-8C9CC221B8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F00BF5-F9A3-45D1-9708-148FE658832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867DD-2AAF-E52B-B605-73F6789F3B9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B275E5-B068-CEED-21FF-980AD06E14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A7D08F3-0A73-5E9F-DA06-AD1E793929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1F9F1F5F-E544-6919-FC16-1A4999197C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463461DF-192A-227C-00C2-702DB68299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4C1B84-8644-424E-8E44-BA22F085CAF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41648A-809C-1884-7AA8-A9C7D066951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AA590-0DC3-8331-94C7-78DEA9C4AA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EB5FA5C-CE20-8BAB-225B-1009258B0C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A9C1F62-3FE8-710C-932C-254CA2529F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034C568E-C4F1-FA18-4118-08A5BF85B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1D5045-FF45-4A02-9ADF-15486A69D19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A0ADE-461F-033D-224F-5EF45A59F1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A1EE8-BFF3-6D5D-723D-CC1BF4EC69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5BCE66B1-8EFA-AE77-4577-8775401CD4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6D4DB146-CC2A-8FA3-0635-8E975BE7B6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EE5B6DA-719B-03F9-7ECA-1C1548C47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D53645-4CF7-4119-9CD2-07749E9710CE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8FA1E-3E4C-1121-3775-327B730127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82C15F-1567-FB29-AB48-5548C7A78A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A398B920-F7A4-CC1E-9470-F0466C1CDF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574E571-146D-3CD3-BFD0-4387DAF369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0EEB118B-9555-F939-FA66-DCEE25AF5F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E3802C-6B8D-4436-B62D-252F174DA7C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516B3-5571-7B07-C9C7-7CF5F5B52A2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5C3FF1-3289-4DFA-0F8F-F3CA8729E4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BBBE7E1-C91A-667B-4E52-E50D305691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790" indent="-30953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140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396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651" indent="-247628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23907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9163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14418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09674" indent="-247628" defTabSz="495256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A7EC5C-3089-4DFC-AFF2-6F71DDD0B00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4AB635D-36B0-2433-EAB5-0BCE88188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7EBA56C-7873-7385-7302-ADE658D52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47628" indent="-247628"/>
            <a:r>
              <a:rPr lang="en-US" altLang="en-US" dirty="0"/>
              <a:t>Read 2 Peter 3:1-18- The “second epistle”</a:t>
            </a:r>
          </a:p>
          <a:p>
            <a:pPr marL="247628" indent="-247628"/>
            <a:endParaRPr lang="en-US" altLang="en-US" dirty="0"/>
          </a:p>
          <a:p>
            <a:pPr marL="247628" indent="-247628">
              <a:buFontTx/>
              <a:buAutoNum type="arabicPeriod"/>
            </a:pPr>
            <a:r>
              <a:rPr lang="en-US" altLang="en-US" dirty="0"/>
              <a:t>Warns of false teachers in Chap 2.</a:t>
            </a:r>
          </a:p>
          <a:p>
            <a:pPr marL="247628" indent="-247628">
              <a:buFontTx/>
              <a:buAutoNum type="arabicPeriod"/>
            </a:pPr>
            <a:r>
              <a:rPr lang="en-US" altLang="en-US" dirty="0"/>
              <a:t>Calls them “beloved” but strangers in the first epistle. See Hebrews 11:13-16.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CDC09-E2A4-C97A-E63F-2DAF6E22A52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9/15/2024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432A4-AF73-47A8-01F3-CE3B3A9C2F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Shawn Yon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9E1C1F-3F98-6BDD-A7B5-8F87509B3AA1}"/>
              </a:ext>
            </a:extLst>
          </p:cNvPr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891" y="873196"/>
            <a:ext cx="8895398" cy="379984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698" y="4767793"/>
            <a:ext cx="7613266" cy="1865376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A5EE683E-C9CD-88F3-01B3-6F8B67F0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D070A9F-6E36-444F-BC8B-E4D46F234A4B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280B4F36-9982-042D-AE55-E6A90245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70D3EA18-4E1A-E282-80CB-0AE8FCE5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510798-468A-49DB-812E-7B99C9667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6310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33A47-9FBB-302D-BE35-E9E5AC13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CF666-9B31-4AAA-B4A7-05CCA50275D7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40535-9246-DA4A-C7AF-2D3445E8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D18A4-94AA-4F12-0943-D27D14FF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8CAB-BBE2-482F-AF76-9AD2BCD03F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1021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759" y="788035"/>
            <a:ext cx="2168843" cy="54406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08" y="809626"/>
            <a:ext cx="6380798" cy="61207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D78B1-15D0-8EB7-A909-F3631BE8B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6043-4A37-44B1-BB76-191E2CA06B52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0FC58-A44E-5B17-B240-FB36280D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A78A-1A93-B4B5-9D06-FECE440E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1404-A4F0-4708-A197-7E0F54D6CB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8374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E3CB5-CE38-3C97-DA89-2A387263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0A591-5032-4532-BEEF-BD460A6AC17B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E8C8A-F641-100A-36EF-8770661E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45C9A-B77B-4919-2018-5E8FB44A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9475" y="6121675"/>
            <a:ext cx="2414588" cy="1584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0C787-E847-43C2-B32E-D293DD180A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9688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91" y="869742"/>
            <a:ext cx="8894140" cy="3803294"/>
          </a:xfrm>
        </p:spPr>
        <p:txBody>
          <a:bodyPr anchor="b"/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698" y="4764770"/>
            <a:ext cx="7611694" cy="1865376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B9F4C-E413-9D8B-5E94-DA654F91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86523-5E9A-41D1-ABF2-8AD64DF9AD1C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9920F-6EE8-A0B5-BAB9-76BE881F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095BB-E2D0-C363-9202-E17C5B37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10E6C-69BB-4C0F-9495-EB985BC9E3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41656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41" y="2264552"/>
            <a:ext cx="3847338" cy="4269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347" y="2264552"/>
            <a:ext cx="3847338" cy="4269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780C37-EABE-645B-C672-DC29701E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64B4-853A-4B33-8932-C27951F8D2DD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BD72AC-B6D2-3C6A-9328-9F7405E4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07302B-9BD6-C58A-D7B6-3AED7007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A61C-9CAE-4E87-A6CF-E5B577AC8A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3352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41" y="2312529"/>
            <a:ext cx="3847338" cy="819853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241" y="3120162"/>
            <a:ext cx="3847338" cy="3627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6277" y="2310226"/>
            <a:ext cx="3847338" cy="818693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6277" y="3117789"/>
            <a:ext cx="3847338" cy="3627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F0164BF-0A45-02A9-DC5B-C11A113A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4B90F-4396-45CE-A57C-A7D65285EEA5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80AA756-8E05-CD69-BBCB-1F97F46B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BD85D13-21FF-6A5C-3261-AAABB029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459F8-EA96-4455-A2CB-B777FEA59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86793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498E10-0459-B619-1FA2-B499E1D8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1DC6F-242F-4123-8F96-94E8D0EC42AA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E9A7252-5AC8-4DD0-0BA0-AF3022BE9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B77CFA-12D7-9D88-864D-115A4681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74CC-3FF2-4615-AD44-BBCF341920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95934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0D0B2C-08A2-483B-099A-CB03DE6A1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31FE6-3376-438C-9065-76786A1BED21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24C496-4229-A648-7D8A-068E0B04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37FA77-16FB-D3C6-3DAA-73BF039A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913E-572C-4ADB-8963-92A60E46F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47240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C7C7FA-0A0C-A8A5-B5BC-312EA39CD320}"/>
              </a:ext>
            </a:extLst>
          </p:cNvPr>
          <p:cNvSpPr/>
          <p:nvPr/>
        </p:nvSpPr>
        <p:spPr>
          <a:xfrm>
            <a:off x="6286500" y="0"/>
            <a:ext cx="3771900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15658" y="614586"/>
            <a:ext cx="2791206" cy="2176272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63600"/>
            <a:ext cx="5029200" cy="518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85" y="2846722"/>
            <a:ext cx="2803779" cy="354391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FF3B8-9595-C4DE-83E8-FECA8B49B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EADE-92EE-43B6-9DB4-F77313FBD5D2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F6E48-6368-850E-D7EF-33D226B7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7F54D-2543-9CC9-ED97-63DDBC50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8FC71B-9B74-4801-B50F-893E4FCAE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08359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10" y="6141157"/>
            <a:ext cx="8894140" cy="695054"/>
          </a:xfrm>
        </p:spPr>
        <p:txBody>
          <a:bodyPr anchor="b"/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0058400" cy="6041746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241" y="6697700"/>
            <a:ext cx="7614209" cy="60452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60638218-217B-245F-E164-D2757262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FDC5063-82FC-423E-9E92-B235255B6BFF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AF3D566F-1C2D-B86A-0229-5229F161F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C235C77C-D8D6-85DC-4730-F5E50738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199262D-42C9-483E-BCB4-6DB1C58887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681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DFB811-8B8C-F823-64CC-87E91F5B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566738"/>
            <a:ext cx="8886825" cy="1878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036BD0A-D5CE-D6A7-80B8-9D71A12997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8800" y="2279650"/>
            <a:ext cx="887095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B3299-C04E-9C0A-7F07-47881E13F8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50" y="7267575"/>
            <a:ext cx="3395663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8743C5-30BA-4627-B179-127EDFD34CDB}" type="datetimeFigureOut">
              <a:rPr lang="en-US"/>
              <a:pPr>
                <a:defRPr/>
              </a:pPr>
              <a:t>9/20/2024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4FF0E-E12D-3ECB-2A22-9A142A84D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7427913"/>
            <a:ext cx="4149725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59461-FB0B-049C-9DB7-F16A0D4F0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29475" y="6659563"/>
            <a:ext cx="2414588" cy="15843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300">
                <a:solidFill>
                  <a:srgbClr val="4F81BD"/>
                </a:solidFill>
                <a:latin typeface="Calibri Light" panose="020F0302020204030204" pitchFamily="34" charset="0"/>
              </a:defRPr>
            </a:lvl1pPr>
          </a:lstStyle>
          <a:p>
            <a:pPr>
              <a:defRPr/>
            </a:pPr>
            <a:fld id="{9CFDD4B8-5503-483F-9E91-C282D97EC3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62" r:id="rId8"/>
    <p:sldLayoutId id="2147484263" r:id="rId9"/>
    <p:sldLayoutId id="2147484259" r:id="rId10"/>
    <p:sldLayoutId id="2147484260" r:id="rId11"/>
  </p:sldLayoutIdLst>
  <p:transition/>
  <p:hf sldNum="0"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/>
        </a:defRPr>
      </a:lvl9pPr>
    </p:titleStyle>
    <p:bodyStyle>
      <a:lvl1pPr marL="90488" indent="-90488" algn="l" rtl="0" eaLnBrk="0" fontAlgn="base" hangingPunct="0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346075" indent="-34290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2">
            <a:extLst>
              <a:ext uri="{FF2B5EF4-FFF2-40B4-BE49-F238E27FC236}">
                <a16:creationId xmlns:a16="http://schemas.microsoft.com/office/drawing/2014/main" id="{38B69B8B-1838-57E7-4B94-1F0E1BB1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1017757"/>
            <a:ext cx="8886825" cy="975973"/>
          </a:xfr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700" dirty="0">
                <a:solidFill>
                  <a:schemeClr val="bg1"/>
                </a:solidFill>
                <a:latin typeface="Arial Black" pitchFamily="34" charset="0"/>
              </a:rPr>
              <a:t>Heaven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22F6FCB-830B-0881-EEF0-DD937C1F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8" y="2574925"/>
            <a:ext cx="96615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A PLACE WHERE YOU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WANT TO SPEND ETERNITY!</a:t>
            </a:r>
            <a:endParaRPr lang="en-US" altLang="en-US" sz="6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C6C42A0-1896-C786-A05D-DC90F9BB9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025" y="547861"/>
            <a:ext cx="6348413" cy="80451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2 Corinthians 6:2</a:t>
            </a:r>
          </a:p>
        </p:txBody>
      </p:sp>
      <p:graphicFrame>
        <p:nvGraphicFramePr>
          <p:cNvPr id="36867" name="Object 2">
            <a:extLst>
              <a:ext uri="{FF2B5EF4-FFF2-40B4-BE49-F238E27FC236}">
                <a16:creationId xmlns:a16="http://schemas.microsoft.com/office/drawing/2014/main" id="{66964313-08AC-D49C-43C0-A99C430771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320671"/>
              </p:ext>
            </p:extLst>
          </p:nvPr>
        </p:nvGraphicFramePr>
        <p:xfrm>
          <a:off x="1574165" y="1554163"/>
          <a:ext cx="6956425" cy="535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!" r:id="rId3" imgW="1001570" imgH="605784" progId="CDraw4">
                  <p:embed/>
                </p:oleObj>
              </mc:Choice>
              <mc:Fallback>
                <p:oleObj name="CorelDRAW!" r:id="rId3" imgW="1001570" imgH="605784" progId="CDraw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165" y="1554163"/>
                        <a:ext cx="6956425" cy="535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>
            <a:extLst>
              <a:ext uri="{FF2B5EF4-FFF2-40B4-BE49-F238E27FC236}">
                <a16:creationId xmlns:a16="http://schemas.microsoft.com/office/drawing/2014/main" id="{B7AFFA5E-2119-06FF-77AC-99E0B1B55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5" y="2763838"/>
            <a:ext cx="52800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n-US" altLang="en-US" sz="1800" i="1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10369B78-F128-30D9-087A-E5AB5D3D7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645" y="2073275"/>
            <a:ext cx="5364163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100" b="1" i="1" dirty="0">
                <a:solidFill>
                  <a:schemeClr val="tx1"/>
                </a:solidFill>
                <a:latin typeface="Arial" panose="020B0604020202020204" pitchFamily="34" charset="0"/>
              </a:rPr>
              <a:t>“For He says: ‘In an acceptable time I have heard you, And in the day of salvation I have helped you.’ Behold, now is the accepted time; behold, NOW is the day of salvation.”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C093A7A-3FD5-AAF0-5768-C8CC13EE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3012BF9-3790-4F9B-BBCF-0C6D2B01C881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18F4C98E-9D5B-2A82-3174-9A6030A83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2425" y="590723"/>
            <a:ext cx="4308475" cy="80451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300" dirty="0">
                <a:solidFill>
                  <a:schemeClr val="bg1"/>
                </a:solidFill>
                <a:latin typeface="Arial Black" pitchFamily="34" charset="0"/>
              </a:rPr>
              <a:t>Conclusion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CC2F3FA6-58B0-369E-7BD4-B40F20994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14800" y="1641475"/>
            <a:ext cx="5360670" cy="5872890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Death!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Sickness!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Sorrow or Sadness!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Grumblers or Complainers!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Fools!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Sinners or Evil People!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Temptations!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Devil or His Angels!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Night There!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Desire to Leave!</a:t>
            </a:r>
          </a:p>
          <a:p>
            <a:pPr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Eternal Stay!</a:t>
            </a:r>
          </a:p>
        </p:txBody>
      </p:sp>
      <p:sp>
        <p:nvSpPr>
          <p:cNvPr id="82948" name="WordArt 4">
            <a:extLst>
              <a:ext uri="{FF2B5EF4-FFF2-40B4-BE49-F238E27FC236}">
                <a16:creationId xmlns:a16="http://schemas.microsoft.com/office/drawing/2014/main" id="{25B72310-EFCF-0D0B-4EE5-2017C7735C9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76300" y="2590800"/>
            <a:ext cx="2849563" cy="3022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700" kern="10" dirty="0">
                <a:solidFill>
                  <a:schemeClr val="bg1"/>
                </a:solidFill>
                <a:latin typeface="Arial Black" panose="020B0A04020102020204" pitchFamily="34" charset="0"/>
              </a:rPr>
              <a:t>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C66AC9-E763-68BB-03F2-764D53F0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503238"/>
            <a:ext cx="8870950" cy="6214330"/>
          </a:xfrm>
        </p:spPr>
        <p:txBody>
          <a:bodyPr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Black" panose="020B0A04020102020204" pitchFamily="34" charset="0"/>
              </a:rPr>
              <a:t>Heaven Is Eternal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3600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“</a:t>
            </a:r>
            <a:r>
              <a:rPr lang="en-US" altLang="en-US" sz="3600" b="1" dirty="0">
                <a:solidFill>
                  <a:srgbClr val="FFFFFF"/>
                </a:solidFill>
                <a:latin typeface="Arial Black" panose="020B0A04020102020204" pitchFamily="34" charset="0"/>
              </a:rPr>
              <a:t>For God so loved the world that he gave his one and only Son, that whoever believes in him shall not perish but have </a:t>
            </a:r>
            <a:r>
              <a:rPr lang="en-US" altLang="en-US" sz="3600" b="1" u="sng" dirty="0">
                <a:solidFill>
                  <a:srgbClr val="FFFFFF"/>
                </a:solidFill>
                <a:latin typeface="Arial Black" panose="020B0A04020102020204" pitchFamily="34" charset="0"/>
              </a:rPr>
              <a:t>eternal life</a:t>
            </a:r>
            <a:r>
              <a:rPr lang="en-US" alt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b="1" dirty="0">
                <a:solidFill>
                  <a:srgbClr val="FFFFFF"/>
                </a:solidFill>
                <a:latin typeface="Arial Black" panose="020B0A04020102020204" pitchFamily="34" charset="0"/>
              </a:rPr>
              <a:t>John 3:16</a:t>
            </a:r>
            <a:endParaRPr lang="en-US" altLang="en-US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“</a:t>
            </a:r>
            <a:r>
              <a:rPr lang="en-US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Listen, I tell you a mystery: We will not all </a:t>
            </a:r>
            <a:r>
              <a:rPr lang="en-US" altLang="en-US" sz="36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sleep</a:t>
            </a:r>
            <a:r>
              <a:rPr lang="en-US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, but we will all be </a:t>
            </a:r>
            <a:r>
              <a:rPr lang="en-US" altLang="en-US" sz="36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changed</a:t>
            </a: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”</a:t>
            </a:r>
            <a:r>
              <a:rPr lang="en-US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 1 Corinthians 15:51</a:t>
            </a:r>
            <a:endParaRPr lang="en-US" alt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82F6CF-92B5-1AAE-E4D3-5A708FFD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C6C7D5E-1917-4EDD-A250-343BDF8FFA85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FE7F07D-85BF-80F0-2B41-DC725B8E9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494" y="375107"/>
            <a:ext cx="9617075" cy="728083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4400" dirty="0">
                <a:solidFill>
                  <a:schemeClr val="bg1"/>
                </a:solidFill>
                <a:latin typeface="Arial Black" panose="020B0A04020102020204" pitchFamily="34" charset="0"/>
              </a:rPr>
              <a:t>No Death!</a:t>
            </a:r>
          </a:p>
          <a:p>
            <a:pPr>
              <a:lnSpc>
                <a:spcPct val="90000"/>
              </a:lnSpc>
            </a:pPr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The last enemy (death) will be destroyed!</a:t>
            </a:r>
          </a:p>
          <a:p>
            <a:pPr lvl="1">
              <a:lnSpc>
                <a:spcPct val="9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15:22-28</a:t>
            </a:r>
          </a:p>
          <a:p>
            <a:pPr>
              <a:lnSpc>
                <a:spcPct val="8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No Sickness!</a:t>
            </a:r>
          </a:p>
          <a:p>
            <a:pPr>
              <a:lnSpc>
                <a:spcPct val="80000"/>
              </a:lnSpc>
            </a:pPr>
            <a:r>
              <a:rPr lang="en-US" altLang="en-US" sz="27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“… neither shall there be any more pain: for the former things are passed away.”</a:t>
            </a: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Revelation 21:4</a:t>
            </a:r>
          </a:p>
          <a:p>
            <a:r>
              <a:rPr lang="en-US" alt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No Sorrow or Sadness!</a:t>
            </a:r>
          </a:p>
          <a:p>
            <a:r>
              <a:rPr lang="en-US" altLang="en-US" sz="27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“And God shall wipe away all tears from their eyes; and there shall be no more death, neither sorrow, nor crying” </a:t>
            </a:r>
            <a:r>
              <a:rPr lang="en-US" altLang="en-US" sz="2200" dirty="0">
                <a:solidFill>
                  <a:schemeClr val="bg1"/>
                </a:solidFill>
                <a:latin typeface="Arial Black" panose="020B0A04020102020204" pitchFamily="34" charset="0"/>
              </a:rPr>
              <a:t>Revelation 21:4</a:t>
            </a:r>
          </a:p>
          <a:p>
            <a:r>
              <a:rPr lang="en-US" alt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No Grumblers and Complainers!</a:t>
            </a:r>
          </a:p>
          <a:p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Not to murmur!</a:t>
            </a:r>
          </a:p>
          <a:p>
            <a:pPr lvl="1"/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10:10; Jude 16; Philippians 2:14;</a:t>
            </a:r>
          </a:p>
          <a:p>
            <a:pPr lvl="1"/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2 Corinthians 9:7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E37B36-448A-52B7-680F-76537EDC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CD03E1-962F-481F-A73D-E46F5395E8D3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69207CA-5B53-F634-F97E-32B643DF8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675" y="381000"/>
            <a:ext cx="9569450" cy="710604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No Fools in Heaven!</a:t>
            </a:r>
          </a:p>
          <a:p>
            <a:pPr>
              <a:lnSpc>
                <a:spcPct val="80000"/>
              </a:lnSpc>
            </a:pPr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Many foolish people on earth!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Proverbs 14:12; Galatians 3:1-3</a:t>
            </a:r>
          </a:p>
          <a:p>
            <a:pPr>
              <a:lnSpc>
                <a:spcPct val="80000"/>
              </a:lnSpc>
            </a:pPr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No fool will stumble into heaven!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Psalms 14:1; Proverbs 12:15; 14:16; 15:5</a:t>
            </a:r>
          </a:p>
          <a:p>
            <a:pPr>
              <a:lnSpc>
                <a:spcPct val="80000"/>
              </a:lnSpc>
            </a:pPr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Those who hear and obey are wise!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Matthew 7:21-28</a:t>
            </a:r>
          </a:p>
          <a:p>
            <a:pPr>
              <a:lnSpc>
                <a:spcPct val="80000"/>
              </a:lnSpc>
            </a:pPr>
            <a:r>
              <a:rPr lang="en-US" altLang="en-US" sz="3100" dirty="0">
                <a:solidFill>
                  <a:schemeClr val="bg1"/>
                </a:solidFill>
                <a:latin typeface="Arial Black" panose="020B0A04020102020204" pitchFamily="34" charset="0"/>
              </a:rPr>
              <a:t>Don’t be fooled or deceived!</a:t>
            </a:r>
          </a:p>
          <a:p>
            <a:pPr lvl="1">
              <a:lnSpc>
                <a:spcPct val="80000"/>
              </a:lnSpc>
            </a:pPr>
            <a:r>
              <a:rPr lang="en-US" altLang="en-US" sz="27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6:9-10; 15:33; Galatians 6:7</a:t>
            </a:r>
          </a:p>
          <a:p>
            <a:pPr>
              <a:lnSpc>
                <a:spcPct val="9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No Sinners or Evil People!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32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“… which is the second death.”</a:t>
            </a: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 Revelation 21:8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Only the faithful will be there!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Revelation 21:27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0FBD58-05EC-603C-5BE8-6C25618E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93E8CEF-B9B1-4052-A0CD-8C93983981EF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3DE8201-036B-60C4-E7A8-C00F4981E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466" y="125730"/>
            <a:ext cx="9859962" cy="754668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4400" dirty="0">
                <a:solidFill>
                  <a:schemeClr val="bg1"/>
                </a:solidFill>
                <a:latin typeface="Arial Black" panose="020B0A04020102020204" pitchFamily="34" charset="0"/>
              </a:rPr>
              <a:t>No Temptations!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Temptations abound on earth! James. 1:12-15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Jesus is our example in temptation!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1 Peter 2:21-25</a:t>
            </a:r>
          </a:p>
          <a:p>
            <a:pPr lvl="1"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Quoted Scripture – Matthew 4:1-11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Must use the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“way of escape”!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10:12-13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b="1" i="1" u="sng" dirty="0">
                <a:solidFill>
                  <a:schemeClr val="bg1"/>
                </a:solidFill>
                <a:latin typeface="Arial Black" panose="020B0A04020102020204" pitchFamily="34" charset="0"/>
              </a:rPr>
              <a:t>No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temptations there!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4400" dirty="0">
                <a:solidFill>
                  <a:schemeClr val="bg1"/>
                </a:solidFill>
                <a:latin typeface="Arial Black" panose="020B0A04020102020204" pitchFamily="34" charset="0"/>
              </a:rPr>
              <a:t>No Devil or His Angels!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Influence of the Devil is all around us!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Devil is the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“prince of this world”! </a:t>
            </a:r>
            <a:r>
              <a:rPr lang="en-US" altLang="en-US" dirty="0">
                <a:solidFill>
                  <a:schemeClr val="bg1"/>
                </a:solidFill>
                <a:latin typeface="Arial Black" panose="020B0A04020102020204" pitchFamily="34" charset="0"/>
              </a:rPr>
              <a:t>John 12:31; 14:30; 16:11</a:t>
            </a:r>
          </a:p>
          <a:p>
            <a:pPr>
              <a:lnSpc>
                <a:spcPct val="90000"/>
              </a:lnSpc>
              <a:spcBef>
                <a:spcPts val="1100"/>
              </a:spcBef>
            </a:pP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“A liar from the beginning” </a:t>
            </a:r>
            <a:r>
              <a:rPr lang="en-US" altLang="en-US" dirty="0">
                <a:solidFill>
                  <a:schemeClr val="bg1"/>
                </a:solidFill>
                <a:latin typeface="Arial Black" panose="020B0A04020102020204" pitchFamily="34" charset="0"/>
              </a:rPr>
              <a:t>John 8:44; Genesis 3:1-6 (Genesis 2:16-17)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8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9EFD4C-EED3-F9A7-C7F4-16B6FE738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B28F3EB-520B-4067-BAB7-A0B2340EFAD5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id="{1AA1C958-A243-F913-C8B4-F46ADE976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74" y="655638"/>
            <a:ext cx="9862458" cy="399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0488" indent="-90488"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346075" indent="-3429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defTabSz="914400">
              <a:lnSpc>
                <a:spcPct val="80000"/>
              </a:lnSpc>
            </a:pPr>
            <a:r>
              <a:rPr lang="en-US" alt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No Night There!</a:t>
            </a:r>
          </a:p>
          <a:p>
            <a:pPr defTabSz="914400">
              <a:lnSpc>
                <a:spcPct val="80000"/>
              </a:lnSpc>
            </a:pP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Only Light! </a:t>
            </a: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Revelation 22:1-5</a:t>
            </a:r>
          </a:p>
          <a:p>
            <a:pPr defTabSz="914400">
              <a:lnSpc>
                <a:spcPct val="80000"/>
              </a:lnSpc>
            </a:pP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No light needed from the sun, moon, or stars!</a:t>
            </a:r>
          </a:p>
          <a:p>
            <a:pPr lvl="1" defTabSz="914400">
              <a:lnSpc>
                <a:spcPct val="80000"/>
              </a:lnSpc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Revelation 21:23-26</a:t>
            </a:r>
          </a:p>
          <a:p>
            <a:pPr defTabSz="914400">
              <a:lnSpc>
                <a:spcPct val="80000"/>
              </a:lnSpc>
            </a:pP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Illuminated by the Glory of God!</a:t>
            </a:r>
          </a:p>
          <a:p>
            <a:pPr defTabSz="914400">
              <a:lnSpc>
                <a:spcPct val="80000"/>
              </a:lnSpc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2 Corinthians 4:6; Revelation 21:11, 23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168975-5EAF-7BAF-7112-F33AD1C3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A165C76-8078-4A88-9F66-CA48E61D1174}" type="slidenum">
              <a:rPr lang="en-US">
                <a:solidFill>
                  <a:schemeClr val="accent1">
                    <a:alpha val="25000"/>
                  </a:schemeClr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>
              <a:solidFill>
                <a:schemeClr val="accent1">
                  <a:alpha val="25000"/>
                </a:schemeClr>
              </a:solidFill>
              <a:latin typeface="+mj-lt"/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45579C0-C64E-8B43-F050-F4038E997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470" y="232093"/>
            <a:ext cx="9338310" cy="7365093"/>
          </a:xfr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US" alt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No Desire to Leave!</a:t>
            </a:r>
          </a:p>
          <a:p>
            <a:pPr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A place of ultimate Joy!</a:t>
            </a:r>
          </a:p>
          <a:p>
            <a:pPr lvl="1">
              <a:spcBef>
                <a:spcPts val="800"/>
              </a:spcBef>
            </a:pPr>
            <a:r>
              <a:rPr lang="en-US" altLang="en-US" sz="3200" b="1" i="1" u="sng" dirty="0">
                <a:solidFill>
                  <a:schemeClr val="bg1"/>
                </a:solidFill>
                <a:latin typeface="Arial Black" panose="020B0A04020102020204" pitchFamily="34" charset="0"/>
              </a:rPr>
              <a:t>NO</a:t>
            </a: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 shortage of Joy there!</a:t>
            </a:r>
          </a:p>
          <a:p>
            <a:pPr>
              <a:spcBef>
                <a:spcPts val="800"/>
              </a:spcBef>
            </a:pPr>
            <a:r>
              <a:rPr lang="en-US" altLang="en-US" sz="3600" b="1" i="1" u="sng" dirty="0">
                <a:solidFill>
                  <a:schemeClr val="bg1"/>
                </a:solidFill>
                <a:latin typeface="Arial Black" panose="020B0A04020102020204" pitchFamily="34" charset="0"/>
              </a:rPr>
              <a:t>No</a:t>
            </a:r>
            <a:r>
              <a:rPr lang="en-US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> measuring the Joy of Heaven!</a:t>
            </a:r>
          </a:p>
          <a:p>
            <a:pPr lvl="1"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1 Peter 1:6-9; Jude 24;</a:t>
            </a:r>
          </a:p>
          <a:p>
            <a:pPr lvl="1"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1 Thessalonians 2:19</a:t>
            </a:r>
          </a:p>
          <a:p>
            <a:pPr>
              <a:lnSpc>
                <a:spcPct val="90000"/>
              </a:lnSpc>
              <a:spcBef>
                <a:spcPts val="800"/>
              </a:spcBef>
            </a:pPr>
            <a:r>
              <a:rPr lang="en-US" alt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No End To Our Stay!</a:t>
            </a:r>
          </a:p>
          <a:p>
            <a:pPr>
              <a:lnSpc>
                <a:spcPct val="90000"/>
              </a:lnSpc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It is </a:t>
            </a:r>
            <a:r>
              <a:rPr lang="en-US" altLang="en-US" sz="3200" b="1" u="sng" dirty="0">
                <a:solidFill>
                  <a:schemeClr val="bg1"/>
                </a:solidFill>
                <a:latin typeface="Arial Black" panose="020B0A04020102020204" pitchFamily="34" charset="0"/>
              </a:rPr>
              <a:t>eternal</a:t>
            </a: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</a:p>
          <a:p>
            <a:pPr lvl="1">
              <a:lnSpc>
                <a:spcPct val="90000"/>
              </a:lnSpc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2 Corinthians 5:1; 1 Timothy 6:12;</a:t>
            </a:r>
          </a:p>
          <a:p>
            <a:pPr lvl="1">
              <a:lnSpc>
                <a:spcPct val="90000"/>
              </a:lnSpc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Titus 3:7; Hebrews 5:9</a:t>
            </a:r>
          </a:p>
          <a:p>
            <a:pPr>
              <a:lnSpc>
                <a:spcPct val="90000"/>
              </a:lnSpc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Eternity is unimaginable for fleshly man!</a:t>
            </a:r>
          </a:p>
          <a:p>
            <a:pPr lvl="1">
              <a:lnSpc>
                <a:spcPct val="90000"/>
              </a:lnSpc>
              <a:spcBef>
                <a:spcPts val="8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We see an end to everything!</a:t>
            </a:r>
          </a:p>
          <a:p>
            <a:pPr lvl="2">
              <a:lnSpc>
                <a:spcPct val="90000"/>
              </a:lnSpc>
              <a:spcBef>
                <a:spcPts val="800"/>
              </a:spcBef>
            </a:pPr>
            <a:r>
              <a:rPr lang="en-US" altLang="en-US" sz="2800" i="0" dirty="0">
                <a:solidFill>
                  <a:schemeClr val="bg1"/>
                </a:solidFill>
                <a:latin typeface="Arial Black" panose="020B0A04020102020204" pitchFamily="34" charset="0"/>
              </a:rPr>
              <a:t>2 Corinthians 4:18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D371A4-795D-D97F-A66E-E0650AC86968}"/>
              </a:ext>
            </a:extLst>
          </p:cNvPr>
          <p:cNvSpPr txBox="1">
            <a:spLocks noChangeArrowheads="1"/>
          </p:cNvSpPr>
          <p:nvPr/>
        </p:nvSpPr>
        <p:spPr>
          <a:xfrm>
            <a:off x="436563" y="254476"/>
            <a:ext cx="8896350" cy="6726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 kern="1200" spc="-12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accent1"/>
                </a:solidFill>
                <a:latin typeface="Calibri Light"/>
              </a:defRPr>
            </a:lvl9pPr>
          </a:lstStyle>
          <a:p>
            <a:pPr algn="ctr" defTabSz="914400">
              <a:defRPr/>
            </a:pPr>
            <a:r>
              <a:rPr lang="en-US" sz="4400" i="1">
                <a:solidFill>
                  <a:schemeClr val="bg1"/>
                </a:solidFill>
                <a:latin typeface="Arial Black" pitchFamily="34" charset="0"/>
              </a:rPr>
              <a:t>Is Your Name Written There?</a:t>
            </a:r>
            <a:endParaRPr lang="en-US" sz="4400" i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293D2A-A126-4683-98E4-B6E4C0383F27}"/>
              </a:ext>
            </a:extLst>
          </p:cNvPr>
          <p:cNvSpPr txBox="1">
            <a:spLocks/>
          </p:cNvSpPr>
          <p:nvPr/>
        </p:nvSpPr>
        <p:spPr bwMode="auto">
          <a:xfrm>
            <a:off x="419100" y="1249363"/>
            <a:ext cx="7459663" cy="35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90488" indent="-90488" algn="l" rtl="0" eaLnBrk="0" fontAlgn="base" hangingPunct="0">
              <a:lnSpc>
                <a:spcPct val="85000"/>
              </a:lnSpc>
              <a:spcBef>
                <a:spcPts val="13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346075" indent="-342900" algn="l" rtl="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547688" indent="-547688" algn="l" rtl="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 i="1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822325" indent="-822325" algn="l" rtl="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096963" indent="-1096963" algn="l" rtl="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0000"/>
              </a:lnSpc>
            </a:pPr>
            <a:r>
              <a:rPr lang="en-US" altLang="en-US" sz="3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“Notwithstanding in this rejoice not, that the spirits are subject unto you; but rather rejoice, because your names are written in heaven”</a:t>
            </a:r>
            <a:r>
              <a:rPr lang="en-US" altLang="en-US" sz="3800" dirty="0">
                <a:solidFill>
                  <a:schemeClr val="bg1"/>
                </a:solidFill>
                <a:latin typeface="Arial Black" panose="020B0A04020102020204" pitchFamily="34" charset="0"/>
              </a:rPr>
              <a:t> – Luke 10:20</a:t>
            </a:r>
          </a:p>
          <a:p>
            <a:pPr defTabSz="914400">
              <a:lnSpc>
                <a:spcPct val="80000"/>
              </a:lnSpc>
            </a:pPr>
            <a:r>
              <a:rPr lang="en-US" altLang="en-US" sz="3800" dirty="0">
                <a:solidFill>
                  <a:schemeClr val="bg1"/>
                </a:solidFill>
                <a:latin typeface="Arial Black" panose="020B0A04020102020204" pitchFamily="34" charset="0"/>
              </a:rPr>
              <a:t>cf. Hebrews 12:23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995BBB8D-93E8-07E0-24AB-12758320C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520" y="1295400"/>
            <a:ext cx="194945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1DD006-4278-7EC1-E5D9-3B005A89F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5872163"/>
            <a:ext cx="159385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407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65CEFA5F-2DE8-0399-7D35-A044F7F49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590" y="6516053"/>
            <a:ext cx="175895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>
            <a:extLst>
              <a:ext uri="{FF2B5EF4-FFF2-40B4-BE49-F238E27FC236}">
                <a16:creationId xmlns:a16="http://schemas.microsoft.com/office/drawing/2014/main" id="{93150C73-D8D6-D9E0-72B5-491D5A161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208996"/>
            <a:ext cx="9515475" cy="67262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bg1"/>
                </a:solidFill>
                <a:latin typeface="Arial Black" pitchFamily="34" charset="0"/>
              </a:rPr>
              <a:t>Whose Name Is Written There?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9BC1C72-671D-8DCA-D42F-BEF985BDB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64248"/>
            <a:ext cx="10058400" cy="6761851"/>
          </a:xfrm>
        </p:spPr>
        <p:txBody>
          <a:bodyPr>
            <a:spAutoFit/>
          </a:bodyPr>
          <a:lstStyle/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Those Who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“Walk In The Light”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1 John 1:5-10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Those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“Baptized Into Christ”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Galatians 3:26-29</a:t>
            </a:r>
          </a:p>
          <a:p>
            <a:pPr>
              <a:spcBef>
                <a:spcPts val="1000"/>
              </a:spcBef>
            </a:pPr>
            <a:r>
              <a:rPr lang="en-US" altLang="en-US" sz="2800" i="1" dirty="0">
                <a:solidFill>
                  <a:schemeClr val="bg1"/>
                </a:solidFill>
                <a:latin typeface="Arial Black" panose="020B0A04020102020204" pitchFamily="34" charset="0"/>
              </a:rPr>
              <a:t>“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Whosever believeth”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John 3:16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Those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“Faithfull Unto Death”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Revelation 2:10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Those Who Do The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“Will Of My Father” 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–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Matthew 7:21-27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“Doers Of The Word”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Revelation 22:14; James 1:22-25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The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“Steadfast, unmovable”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 2 Timothy 4:6;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15:58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Those Who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“Obey the Gospel”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2 Thessalonians 1:7-9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He Who Has NOT </a:t>
            </a:r>
            <a:r>
              <a:rPr lang="en-US" altLang="en-US" sz="28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“Believed In Vain”</a:t>
            </a: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 –</a:t>
            </a:r>
          </a:p>
          <a:p>
            <a:pPr>
              <a:spcBef>
                <a:spcPts val="1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rial Black" panose="020B0A04020102020204" pitchFamily="34" charset="0"/>
              </a:rPr>
              <a:t>1 Corinthians 15:1-2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58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58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58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</p:bldLst>
  </p:timing>
</p:sld>
</file>

<file path=ppt/theme/theme1.xml><?xml version="1.0" encoding="utf-8"?>
<a:theme xmlns:a="http://schemas.openxmlformats.org/drawingml/2006/main" name="Metropolita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</TotalTime>
  <Words>769</Words>
  <Application>Microsoft Office PowerPoint</Application>
  <PresentationFormat>Custom</PresentationFormat>
  <Paragraphs>139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Metropolitan</vt:lpstr>
      <vt:lpstr>CorelDRAW!</vt:lpstr>
      <vt:lpstr>Heaven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Whose Name Is Written There?</vt:lpstr>
      <vt:lpstr>2 Corinthians 6:2</vt:lpstr>
      <vt:lpstr>Conclusion!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</dc:title>
  <dc:creator>Shawn Yon; Heliman Jenkins</dc:creator>
  <cp:lastModifiedBy>Richard Lidh</cp:lastModifiedBy>
  <cp:revision>100</cp:revision>
  <cp:lastPrinted>2024-09-15T01:02:58Z</cp:lastPrinted>
  <dcterms:created xsi:type="dcterms:W3CDTF">2013-05-24T00:46:13Z</dcterms:created>
  <dcterms:modified xsi:type="dcterms:W3CDTF">2024-09-20T18:41:23Z</dcterms:modified>
</cp:coreProperties>
</file>